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7_2C148FC8.xml" ContentType="application/vnd.ms-powerpoint.comment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34_3160200E.xml" ContentType="application/vnd.ms-powerpoint.comments+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2FD_180B40B5.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63" r:id="rId2"/>
    <p:sldId id="773" r:id="rId3"/>
    <p:sldId id="799" r:id="rId4"/>
    <p:sldId id="795" r:id="rId5"/>
    <p:sldId id="794" r:id="rId6"/>
    <p:sldId id="330" r:id="rId7"/>
    <p:sldId id="781" r:id="rId8"/>
    <p:sldId id="332" r:id="rId9"/>
    <p:sldId id="778" r:id="rId10"/>
    <p:sldId id="776" r:id="rId11"/>
    <p:sldId id="777" r:id="rId12"/>
    <p:sldId id="796" r:id="rId13"/>
    <p:sldId id="746" r:id="rId14"/>
    <p:sldId id="742" r:id="rId15"/>
    <p:sldId id="743" r:id="rId16"/>
    <p:sldId id="783" r:id="rId17"/>
    <p:sldId id="797" r:id="rId18"/>
    <p:sldId id="739" r:id="rId19"/>
    <p:sldId id="740" r:id="rId20"/>
    <p:sldId id="784" r:id="rId21"/>
    <p:sldId id="785" r:id="rId22"/>
    <p:sldId id="756" r:id="rId23"/>
    <p:sldId id="787" r:id="rId24"/>
    <p:sldId id="339" r:id="rId25"/>
    <p:sldId id="791" r:id="rId26"/>
    <p:sldId id="792" r:id="rId27"/>
    <p:sldId id="308" r:id="rId28"/>
    <p:sldId id="801" r:id="rId29"/>
    <p:sldId id="310" r:id="rId30"/>
    <p:sldId id="762" r:id="rId31"/>
    <p:sldId id="800" r:id="rId32"/>
    <p:sldId id="7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730A43-E612-5E66-9031-82C525319118}" name="Zheng, William" initials="" userId="S::xinzez2@illinois.edu::15a7cccf-9328-45e2-ad4d-32a70dd3354d" providerId="AD"/>
  <p188:author id="{AA75959E-01CF-E7F1-7A4E-DDDB61EF618E}" name="Taneja, Aryan" initials="TA" userId="S::aryant2@illinois.edu::2eb306b9-8406-4159-9644-2e91a2479a26" providerId="AD"/>
  <p188:author id="{E32A7AA3-58D1-79D8-B0FB-EE36CC84EC9C}" name="Vasisht, Deepak" initials="VD" userId="S::deepakv@illinois.edu::ad3828f8-8548-4332-9c47-884a841794d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napToObjects="1">
      <p:cViewPr varScale="1">
        <p:scale>
          <a:sx n="90" d="100"/>
          <a:sy n="90" d="100"/>
        </p:scale>
        <p:origin x="23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sz="2400">
                <a:solidFill>
                  <a:schemeClr val="tx1"/>
                </a:solidFill>
              </a:rPr>
              <a:t>Satellites Launched Per Year</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6631204997680374"/>
          <c:y val="0.1562049252726693"/>
          <c:w val="0.77248940280769984"/>
          <c:h val="0.60299193768020609"/>
        </c:manualLayout>
      </c:layout>
      <c:scatterChart>
        <c:scatterStyle val="smoothMarker"/>
        <c:varyColors val="0"/>
        <c:ser>
          <c:idx val="0"/>
          <c:order val="0"/>
          <c:tx>
            <c:strRef>
              <c:f>Sheet1!$B$1</c:f>
              <c:strCache>
                <c:ptCount val="1"/>
                <c:pt idx="0">
                  <c:v>Y-Values</c:v>
                </c:pt>
              </c:strCache>
            </c:strRef>
          </c:tx>
          <c:spPr>
            <a:ln w="50800" cap="rnd">
              <a:solidFill>
                <a:schemeClr val="accent2"/>
              </a:solidFill>
              <a:round/>
            </a:ln>
            <a:effectLst/>
          </c:spPr>
          <c:marker>
            <c:symbol val="circle"/>
            <c:size val="5"/>
            <c:spPr>
              <a:solidFill>
                <a:schemeClr val="accent2">
                  <a:lumMod val="50000"/>
                </a:schemeClr>
              </a:solidFill>
              <a:ln w="9525">
                <a:noFill/>
              </a:ln>
              <a:effectLst/>
            </c:spPr>
          </c:marker>
          <c:xVal>
            <c:numRef>
              <c:f>Sheet1!$A$2:$A$50</c:f>
              <c:numCache>
                <c:formatCode>General</c:formatCode>
                <c:ptCount val="49"/>
                <c:pt idx="0">
                  <c:v>1974</c:v>
                </c:pt>
                <c:pt idx="1">
                  <c:v>1975</c:v>
                </c:pt>
                <c:pt idx="2">
                  <c:v>1976</c:v>
                </c:pt>
                <c:pt idx="3">
                  <c:v>1977</c:v>
                </c:pt>
                <c:pt idx="4">
                  <c:v>1978</c:v>
                </c:pt>
                <c:pt idx="5">
                  <c:v>1979</c:v>
                </c:pt>
                <c:pt idx="6">
                  <c:v>1980</c:v>
                </c:pt>
                <c:pt idx="7">
                  <c:v>1981</c:v>
                </c:pt>
                <c:pt idx="8">
                  <c:v>1982</c:v>
                </c:pt>
                <c:pt idx="9">
                  <c:v>1983</c:v>
                </c:pt>
                <c:pt idx="10">
                  <c:v>1984</c:v>
                </c:pt>
                <c:pt idx="11">
                  <c:v>1985</c:v>
                </c:pt>
                <c:pt idx="12">
                  <c:v>1986</c:v>
                </c:pt>
                <c:pt idx="13">
                  <c:v>1987</c:v>
                </c:pt>
                <c:pt idx="14">
                  <c:v>1988</c:v>
                </c:pt>
                <c:pt idx="15">
                  <c:v>1989</c:v>
                </c:pt>
                <c:pt idx="16">
                  <c:v>1990</c:v>
                </c:pt>
                <c:pt idx="17">
                  <c:v>1991</c:v>
                </c:pt>
                <c:pt idx="18">
                  <c:v>1992</c:v>
                </c:pt>
                <c:pt idx="19">
                  <c:v>1993</c:v>
                </c:pt>
                <c:pt idx="20">
                  <c:v>1994</c:v>
                </c:pt>
                <c:pt idx="21">
                  <c:v>1995</c:v>
                </c:pt>
                <c:pt idx="22">
                  <c:v>1996</c:v>
                </c:pt>
                <c:pt idx="23">
                  <c:v>1997</c:v>
                </c:pt>
                <c:pt idx="24">
                  <c:v>1998</c:v>
                </c:pt>
                <c:pt idx="25">
                  <c:v>1999</c:v>
                </c:pt>
                <c:pt idx="26">
                  <c:v>2000</c:v>
                </c:pt>
                <c:pt idx="27">
                  <c:v>2001</c:v>
                </c:pt>
                <c:pt idx="28">
                  <c:v>2002</c:v>
                </c:pt>
                <c:pt idx="29">
                  <c:v>2003</c:v>
                </c:pt>
                <c:pt idx="30">
                  <c:v>2004</c:v>
                </c:pt>
                <c:pt idx="31">
                  <c:v>2005</c:v>
                </c:pt>
                <c:pt idx="32">
                  <c:v>2006</c:v>
                </c:pt>
                <c:pt idx="33">
                  <c:v>2007</c:v>
                </c:pt>
                <c:pt idx="34">
                  <c:v>2008</c:v>
                </c:pt>
                <c:pt idx="35">
                  <c:v>2009</c:v>
                </c:pt>
                <c:pt idx="36">
                  <c:v>2010</c:v>
                </c:pt>
                <c:pt idx="37">
                  <c:v>2011</c:v>
                </c:pt>
                <c:pt idx="38">
                  <c:v>2012</c:v>
                </c:pt>
                <c:pt idx="39">
                  <c:v>2013</c:v>
                </c:pt>
                <c:pt idx="40">
                  <c:v>2014</c:v>
                </c:pt>
                <c:pt idx="41">
                  <c:v>2015</c:v>
                </c:pt>
                <c:pt idx="42">
                  <c:v>2016</c:v>
                </c:pt>
                <c:pt idx="43">
                  <c:v>2017</c:v>
                </c:pt>
                <c:pt idx="44">
                  <c:v>2018</c:v>
                </c:pt>
                <c:pt idx="45">
                  <c:v>2019</c:v>
                </c:pt>
                <c:pt idx="46">
                  <c:v>2025</c:v>
                </c:pt>
              </c:numCache>
            </c:numRef>
          </c:xVal>
          <c:yVal>
            <c:numRef>
              <c:f>Sheet1!$B$2:$B$50</c:f>
              <c:numCache>
                <c:formatCode>General</c:formatCode>
                <c:ptCount val="49"/>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2</c:v>
                </c:pt>
                <c:pt idx="17">
                  <c:v>2</c:v>
                </c:pt>
                <c:pt idx="18">
                  <c:v>2</c:v>
                </c:pt>
                <c:pt idx="19">
                  <c:v>4</c:v>
                </c:pt>
                <c:pt idx="20">
                  <c:v>5</c:v>
                </c:pt>
                <c:pt idx="21">
                  <c:v>9</c:v>
                </c:pt>
                <c:pt idx="22">
                  <c:v>10</c:v>
                </c:pt>
                <c:pt idx="23">
                  <c:v>32</c:v>
                </c:pt>
                <c:pt idx="24">
                  <c:v>34</c:v>
                </c:pt>
                <c:pt idx="25">
                  <c:v>28</c:v>
                </c:pt>
                <c:pt idx="26">
                  <c:v>35</c:v>
                </c:pt>
                <c:pt idx="27">
                  <c:v>21</c:v>
                </c:pt>
                <c:pt idx="28">
                  <c:v>40</c:v>
                </c:pt>
                <c:pt idx="29">
                  <c:v>32</c:v>
                </c:pt>
                <c:pt idx="30">
                  <c:v>31</c:v>
                </c:pt>
                <c:pt idx="31">
                  <c:v>36</c:v>
                </c:pt>
                <c:pt idx="32">
                  <c:v>44</c:v>
                </c:pt>
                <c:pt idx="33">
                  <c:v>58</c:v>
                </c:pt>
                <c:pt idx="34">
                  <c:v>61</c:v>
                </c:pt>
                <c:pt idx="35">
                  <c:v>65</c:v>
                </c:pt>
                <c:pt idx="36">
                  <c:v>71</c:v>
                </c:pt>
                <c:pt idx="37">
                  <c:v>87</c:v>
                </c:pt>
                <c:pt idx="38">
                  <c:v>88</c:v>
                </c:pt>
                <c:pt idx="39">
                  <c:v>108</c:v>
                </c:pt>
                <c:pt idx="40">
                  <c:v>145</c:v>
                </c:pt>
                <c:pt idx="41">
                  <c:v>150</c:v>
                </c:pt>
                <c:pt idx="42">
                  <c:v>135</c:v>
                </c:pt>
                <c:pt idx="43">
                  <c:v>388</c:v>
                </c:pt>
                <c:pt idx="44">
                  <c:v>365</c:v>
                </c:pt>
                <c:pt idx="45">
                  <c:v>342</c:v>
                </c:pt>
                <c:pt idx="46">
                  <c:v>1145</c:v>
                </c:pt>
              </c:numCache>
            </c:numRef>
          </c:yVal>
          <c:smooth val="1"/>
          <c:extLst>
            <c:ext xmlns:c16="http://schemas.microsoft.com/office/drawing/2014/chart" uri="{C3380CC4-5D6E-409C-BE32-E72D297353CC}">
              <c16:uniqueId val="{00000000-8A7C-8B48-ABB7-DF5F079C692C}"/>
            </c:ext>
          </c:extLst>
        </c:ser>
        <c:dLbls>
          <c:showLegendKey val="0"/>
          <c:showVal val="0"/>
          <c:showCatName val="0"/>
          <c:showSerName val="0"/>
          <c:showPercent val="0"/>
          <c:showBubbleSize val="0"/>
        </c:dLbls>
        <c:axId val="1661932768"/>
        <c:axId val="1669048736"/>
      </c:scatterChart>
      <c:valAx>
        <c:axId val="1661932768"/>
        <c:scaling>
          <c:orientation val="minMax"/>
          <c:max val="2025"/>
          <c:min val="1975"/>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a:solidFill>
                      <a:schemeClr val="tx1"/>
                    </a:solidFill>
                  </a:rPr>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38100"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669048736"/>
        <c:crosses val="autoZero"/>
        <c:crossBetween val="midCat"/>
      </c:valAx>
      <c:valAx>
        <c:axId val="1669048736"/>
        <c:scaling>
          <c:orientation val="minMax"/>
        </c:scaling>
        <c:delete val="0"/>
        <c:axPos val="l"/>
        <c:numFmt formatCode="General" sourceLinked="1"/>
        <c:majorTickMark val="none"/>
        <c:minorTickMark val="none"/>
        <c:tickLblPos val="nextTo"/>
        <c:spPr>
          <a:noFill/>
          <a:ln w="38100"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661932768"/>
        <c:crosses val="autoZero"/>
        <c:crossBetween val="midCat"/>
        <c:majorUnit val="50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scatterChart>
        <c:scatterStyle val="lineMarker"/>
        <c:varyColors val="0"/>
        <c:ser>
          <c:idx val="0"/>
          <c:order val="0"/>
          <c:tx>
            <c:strRef>
              <c:f>Sheet1!$B$1</c:f>
              <c:strCache>
                <c:ptCount val="1"/>
                <c:pt idx="0">
                  <c:v>Objects</c:v>
                </c:pt>
              </c:strCache>
            </c:strRef>
          </c:tx>
          <c:spPr>
            <a:ln w="38100" cap="rnd">
              <a:solidFill>
                <a:schemeClr val="accent1"/>
              </a:solidFill>
              <a:round/>
            </a:ln>
            <a:effectLst/>
          </c:spPr>
          <c:marker>
            <c:symbol val="circle"/>
            <c:size val="5"/>
            <c:spPr>
              <a:solidFill>
                <a:schemeClr val="accent1"/>
              </a:solidFill>
              <a:ln w="25400">
                <a:solidFill>
                  <a:schemeClr val="accent1"/>
                </a:solidFill>
              </a:ln>
              <a:effectLst/>
            </c:spPr>
          </c:marker>
          <c:xVal>
            <c:numRef>
              <c:f>Sheet1!$A$2:$A$10</c:f>
              <c:numCache>
                <c:formatCode>General</c:formatCode>
                <c:ptCount val="9"/>
                <c:pt idx="0">
                  <c:v>0</c:v>
                </c:pt>
                <c:pt idx="1">
                  <c:v>300</c:v>
                </c:pt>
                <c:pt idx="2">
                  <c:v>1200</c:v>
                </c:pt>
                <c:pt idx="3">
                  <c:v>2200</c:v>
                </c:pt>
                <c:pt idx="4">
                  <c:v>3400</c:v>
                </c:pt>
                <c:pt idx="5">
                  <c:v>5600</c:v>
                </c:pt>
                <c:pt idx="6">
                  <c:v>6200</c:v>
                </c:pt>
                <c:pt idx="7">
                  <c:v>6800</c:v>
                </c:pt>
                <c:pt idx="8">
                  <c:v>8000</c:v>
                </c:pt>
              </c:numCache>
            </c:numRef>
          </c:xVal>
          <c:yVal>
            <c:numRef>
              <c:f>Sheet1!$B$2:$B$10</c:f>
              <c:numCache>
                <c:formatCode>General</c:formatCode>
                <c:ptCount val="9"/>
                <c:pt idx="0">
                  <c:v>100</c:v>
                </c:pt>
                <c:pt idx="1">
                  <c:v>51</c:v>
                </c:pt>
                <c:pt idx="2">
                  <c:v>54</c:v>
                </c:pt>
                <c:pt idx="3">
                  <c:v>53.6</c:v>
                </c:pt>
                <c:pt idx="4">
                  <c:v>2.2000000000000002</c:v>
                </c:pt>
                <c:pt idx="5">
                  <c:v>8.1</c:v>
                </c:pt>
                <c:pt idx="6">
                  <c:v>5</c:v>
                </c:pt>
                <c:pt idx="7">
                  <c:v>2.6</c:v>
                </c:pt>
                <c:pt idx="8">
                  <c:v>1.3</c:v>
                </c:pt>
              </c:numCache>
            </c:numRef>
          </c:yVal>
          <c:smooth val="0"/>
          <c:extLst>
            <c:ext xmlns:c16="http://schemas.microsoft.com/office/drawing/2014/chart" uri="{C3380CC4-5D6E-409C-BE32-E72D297353CC}">
              <c16:uniqueId val="{00000000-8E9B-6F47-B046-50207EB2DAF1}"/>
            </c:ext>
          </c:extLst>
        </c:ser>
        <c:ser>
          <c:idx val="1"/>
          <c:order val="1"/>
          <c:tx>
            <c:strRef>
              <c:f>Sheet1!$C$1</c:f>
              <c:strCache>
                <c:ptCount val="1"/>
                <c:pt idx="0">
                  <c:v>Traffic</c:v>
                </c:pt>
              </c:strCache>
            </c:strRef>
          </c:tx>
          <c:spPr>
            <a:ln w="38100" cap="rnd">
              <a:solidFill>
                <a:schemeClr val="accent2"/>
              </a:solidFill>
              <a:round/>
            </a:ln>
            <a:effectLst/>
          </c:spPr>
          <c:marker>
            <c:symbol val="circle"/>
            <c:size val="5"/>
            <c:spPr>
              <a:solidFill>
                <a:srgbClr val="92D050"/>
              </a:solidFill>
              <a:ln w="25400">
                <a:solidFill>
                  <a:srgbClr val="92D050"/>
                </a:solidFill>
              </a:ln>
              <a:effectLst/>
            </c:spPr>
          </c:marker>
          <c:xVal>
            <c:numRef>
              <c:f>Sheet1!$A$2:$A$10</c:f>
              <c:numCache>
                <c:formatCode>General</c:formatCode>
                <c:ptCount val="9"/>
                <c:pt idx="0">
                  <c:v>0</c:v>
                </c:pt>
                <c:pt idx="1">
                  <c:v>300</c:v>
                </c:pt>
                <c:pt idx="2">
                  <c:v>1200</c:v>
                </c:pt>
                <c:pt idx="3">
                  <c:v>2200</c:v>
                </c:pt>
                <c:pt idx="4">
                  <c:v>3400</c:v>
                </c:pt>
                <c:pt idx="5">
                  <c:v>5600</c:v>
                </c:pt>
                <c:pt idx="6">
                  <c:v>6200</c:v>
                </c:pt>
                <c:pt idx="7">
                  <c:v>6800</c:v>
                </c:pt>
                <c:pt idx="8">
                  <c:v>8000</c:v>
                </c:pt>
              </c:numCache>
            </c:numRef>
          </c:xVal>
          <c:yVal>
            <c:numRef>
              <c:f>Sheet1!$C$2:$C$10</c:f>
              <c:numCache>
                <c:formatCode>General</c:formatCode>
                <c:ptCount val="9"/>
                <c:pt idx="0">
                  <c:v>100</c:v>
                </c:pt>
                <c:pt idx="1">
                  <c:v>87</c:v>
                </c:pt>
                <c:pt idx="2">
                  <c:v>86.6</c:v>
                </c:pt>
                <c:pt idx="3">
                  <c:v>86.2</c:v>
                </c:pt>
                <c:pt idx="4">
                  <c:v>16</c:v>
                </c:pt>
                <c:pt idx="5">
                  <c:v>23</c:v>
                </c:pt>
                <c:pt idx="6">
                  <c:v>21</c:v>
                </c:pt>
                <c:pt idx="7">
                  <c:v>16</c:v>
                </c:pt>
                <c:pt idx="8">
                  <c:v>9</c:v>
                </c:pt>
              </c:numCache>
            </c:numRef>
          </c:yVal>
          <c:smooth val="0"/>
          <c:extLst>
            <c:ext xmlns:c16="http://schemas.microsoft.com/office/drawing/2014/chart" uri="{C3380CC4-5D6E-409C-BE32-E72D297353CC}">
              <c16:uniqueId val="{00000001-8E9B-6F47-B046-50207EB2DAF1}"/>
            </c:ext>
          </c:extLst>
        </c:ser>
        <c:dLbls>
          <c:showLegendKey val="0"/>
          <c:showVal val="0"/>
          <c:showCatName val="0"/>
          <c:showSerName val="0"/>
          <c:showPercent val="0"/>
          <c:showBubbleSize val="0"/>
        </c:dLbls>
        <c:axId val="290505247"/>
        <c:axId val="412996655"/>
      </c:scatterChart>
      <c:valAx>
        <c:axId val="290505247"/>
        <c:scaling>
          <c:orientation val="minMax"/>
          <c:max val="8000"/>
          <c:min val="0"/>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a:t>Distance from New</a:t>
                </a:r>
                <a:r>
                  <a:rPr lang="en-US" baseline="0"/>
                  <a:t> York City</a:t>
                </a:r>
                <a:r>
                  <a:rPr lang="en-US"/>
                  <a:t> (km)</a:t>
                </a:r>
              </a:p>
            </c:rich>
          </c:tx>
          <c:layout>
            <c:manualLayout>
              <c:xMode val="edge"/>
              <c:yMode val="edge"/>
              <c:x val="0.29045310498770072"/>
              <c:y val="0.874842373943907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50800" cap="flat" cmpd="sng" algn="ctr">
            <a:solidFill>
              <a:schemeClr val="tx1"/>
            </a:solidFill>
            <a:round/>
            <a:tailEnd type="triangle"/>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412996655"/>
        <c:crosses val="autoZero"/>
        <c:crossBetween val="midCat"/>
      </c:valAx>
      <c:valAx>
        <c:axId val="412996655"/>
        <c:scaling>
          <c:orientation val="minMax"/>
          <c:max val="100"/>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a:t>Percentage of overlap</a:t>
                </a:r>
                <a:r>
                  <a:rPr lang="en-US" baseline="0"/>
                  <a:t> (%)</a:t>
                </a:r>
                <a:endParaRPr lang="en-US"/>
              </a:p>
            </c:rich>
          </c:tx>
          <c:layout>
            <c:manualLayout>
              <c:xMode val="edge"/>
              <c:yMode val="edge"/>
              <c:x val="1.6254575744519491E-2"/>
              <c:y val="9.6380425890840046E-2"/>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50800" cap="flat" cmpd="sng" algn="ctr">
            <a:solidFill>
              <a:schemeClr val="tx1"/>
            </a:solidFill>
            <a:round/>
            <a:tailEnd type="triangle"/>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90505247"/>
        <c:crosses val="autoZero"/>
        <c:crossBetween val="midCat"/>
        <c:majorUnit val="20"/>
      </c:valAx>
      <c:spPr>
        <a:noFill/>
        <a:ln>
          <a:noFill/>
        </a:ln>
        <a:effectLst/>
      </c:spPr>
    </c:plotArea>
    <c:legend>
      <c:legendPos val="r"/>
      <c:layout>
        <c:manualLayout>
          <c:xMode val="edge"/>
          <c:yMode val="edge"/>
          <c:x val="0.50728552787699077"/>
          <c:y val="0.13982688400623103"/>
          <c:w val="0.23580337783863972"/>
          <c:h val="0.20431692504696258"/>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scatterChart>
        <c:scatterStyle val="lineMarker"/>
        <c:varyColors val="0"/>
        <c:ser>
          <c:idx val="1"/>
          <c:order val="0"/>
          <c:tx>
            <c:strRef>
              <c:f>Sheet1!$B$1</c:f>
              <c:strCache>
                <c:ptCount val="1"/>
                <c:pt idx="0">
                  <c:v>Real trace</c:v>
                </c:pt>
              </c:strCache>
            </c:strRef>
          </c:tx>
          <c:spPr>
            <a:ln w="50800" cap="rnd">
              <a:solidFill>
                <a:srgbClr val="ED7D31">
                  <a:alpha val="80000"/>
                </a:srgbClr>
              </a:solidFill>
              <a:round/>
            </a:ln>
            <a:effectLst/>
          </c:spPr>
          <c:marker>
            <c:symbol val="circle"/>
            <c:size val="5"/>
            <c:spPr>
              <a:solidFill>
                <a:srgbClr val="92D050"/>
              </a:solidFill>
              <a:ln w="25400">
                <a:solidFill>
                  <a:srgbClr val="92D050"/>
                </a:solidFill>
              </a:ln>
              <a:effectLst/>
            </c:spPr>
          </c:marker>
          <c:xVal>
            <c:numRef>
              <c:f>Sheet1!$A$3:$A$11</c:f>
              <c:numCache>
                <c:formatCode>General</c:formatCode>
                <c:ptCount val="9"/>
                <c:pt idx="0">
                  <c:v>1</c:v>
                </c:pt>
                <c:pt idx="1">
                  <c:v>2</c:v>
                </c:pt>
                <c:pt idx="2">
                  <c:v>3</c:v>
                </c:pt>
                <c:pt idx="3">
                  <c:v>4</c:v>
                </c:pt>
                <c:pt idx="4">
                  <c:v>5</c:v>
                </c:pt>
                <c:pt idx="5">
                  <c:v>6</c:v>
                </c:pt>
                <c:pt idx="6">
                  <c:v>7</c:v>
                </c:pt>
                <c:pt idx="7">
                  <c:v>8</c:v>
                </c:pt>
                <c:pt idx="8">
                  <c:v>9</c:v>
                </c:pt>
              </c:numCache>
            </c:numRef>
          </c:xVal>
          <c:yVal>
            <c:numRef>
              <c:f>Sheet1!$B$3:$B$11</c:f>
              <c:numCache>
                <c:formatCode>General</c:formatCode>
                <c:ptCount val="9"/>
                <c:pt idx="0">
                  <c:v>0.66114529896118202</c:v>
                </c:pt>
                <c:pt idx="1">
                  <c:v>0.81177428608066804</c:v>
                </c:pt>
                <c:pt idx="2">
                  <c:v>0.89334839084526496</c:v>
                </c:pt>
                <c:pt idx="3">
                  <c:v>0.98397911349406497</c:v>
                </c:pt>
                <c:pt idx="4">
                  <c:v>0.99231949021773103</c:v>
                </c:pt>
                <c:pt idx="5">
                  <c:v>0.99585001206131896</c:v>
                </c:pt>
                <c:pt idx="6">
                  <c:v>0.99782758064978205</c:v>
                </c:pt>
                <c:pt idx="7">
                  <c:v>0.99895376440169203</c:v>
                </c:pt>
                <c:pt idx="8">
                  <c:v>1</c:v>
                </c:pt>
              </c:numCache>
            </c:numRef>
          </c:yVal>
          <c:smooth val="0"/>
          <c:extLst>
            <c:ext xmlns:c16="http://schemas.microsoft.com/office/drawing/2014/chart" uri="{C3380CC4-5D6E-409C-BE32-E72D297353CC}">
              <c16:uniqueId val="{00000001-CAF4-164D-AAC4-4BF5C632364E}"/>
            </c:ext>
          </c:extLst>
        </c:ser>
        <c:ser>
          <c:idx val="0"/>
          <c:order val="1"/>
          <c:tx>
            <c:strRef>
              <c:f>Sheet1!$C$1</c:f>
              <c:strCache>
                <c:ptCount val="1"/>
                <c:pt idx="0">
                  <c:v>Synthetic trace</c:v>
                </c:pt>
              </c:strCache>
            </c:strRef>
          </c:tx>
          <c:spPr>
            <a:ln w="50800" cap="rnd">
              <a:solidFill>
                <a:srgbClr val="4472C4">
                  <a:alpha val="80000"/>
                </a:srgbClr>
              </a:solidFill>
              <a:round/>
            </a:ln>
            <a:effectLst/>
          </c:spPr>
          <c:marker>
            <c:symbol val="circle"/>
            <c:size val="5"/>
            <c:spPr>
              <a:solidFill>
                <a:schemeClr val="accent1"/>
              </a:solidFill>
              <a:ln w="25400">
                <a:solidFill>
                  <a:schemeClr val="accent1"/>
                </a:solidFill>
              </a:ln>
              <a:effectLst/>
            </c:spPr>
          </c:marker>
          <c:xVal>
            <c:numRef>
              <c:f>Sheet1!$A$3:$A$11</c:f>
              <c:numCache>
                <c:formatCode>General</c:formatCode>
                <c:ptCount val="9"/>
                <c:pt idx="0">
                  <c:v>1</c:v>
                </c:pt>
                <c:pt idx="1">
                  <c:v>2</c:v>
                </c:pt>
                <c:pt idx="2">
                  <c:v>3</c:v>
                </c:pt>
                <c:pt idx="3">
                  <c:v>4</c:v>
                </c:pt>
                <c:pt idx="4">
                  <c:v>5</c:v>
                </c:pt>
                <c:pt idx="5">
                  <c:v>6</c:v>
                </c:pt>
                <c:pt idx="6">
                  <c:v>7</c:v>
                </c:pt>
                <c:pt idx="7">
                  <c:v>8</c:v>
                </c:pt>
                <c:pt idx="8">
                  <c:v>9</c:v>
                </c:pt>
              </c:numCache>
            </c:numRef>
          </c:xVal>
          <c:yVal>
            <c:numRef>
              <c:f>Sheet1!$C$3:$C$11</c:f>
              <c:numCache>
                <c:formatCode>General</c:formatCode>
                <c:ptCount val="9"/>
                <c:pt idx="0">
                  <c:v>0.66445338192346404</c:v>
                </c:pt>
                <c:pt idx="1">
                  <c:v>0.81607945221824696</c:v>
                </c:pt>
                <c:pt idx="2">
                  <c:v>0.89842241122267996</c:v>
                </c:pt>
                <c:pt idx="3">
                  <c:v>0.98507057277738996</c:v>
                </c:pt>
                <c:pt idx="4">
                  <c:v>0.99285054400104999</c:v>
                </c:pt>
                <c:pt idx="5">
                  <c:v>0.99613033806857898</c:v>
                </c:pt>
                <c:pt idx="6">
                  <c:v>0.99796222337148199</c:v>
                </c:pt>
                <c:pt idx="7">
                  <c:v>0.99903707231759398</c:v>
                </c:pt>
                <c:pt idx="8">
                  <c:v>1</c:v>
                </c:pt>
              </c:numCache>
            </c:numRef>
          </c:yVal>
          <c:smooth val="0"/>
          <c:extLst>
            <c:ext xmlns:c16="http://schemas.microsoft.com/office/drawing/2014/chart" uri="{C3380CC4-5D6E-409C-BE32-E72D297353CC}">
              <c16:uniqueId val="{00000000-CAF4-164D-AAC4-4BF5C632364E}"/>
            </c:ext>
          </c:extLst>
        </c:ser>
        <c:dLbls>
          <c:showLegendKey val="0"/>
          <c:showVal val="0"/>
          <c:showCatName val="0"/>
          <c:showSerName val="0"/>
          <c:showPercent val="0"/>
          <c:showBubbleSize val="0"/>
        </c:dLbls>
        <c:axId val="290505247"/>
        <c:axId val="412996655"/>
      </c:scatterChart>
      <c:valAx>
        <c:axId val="290505247"/>
        <c:scaling>
          <c:orientation val="minMax"/>
          <c:max val="9.1"/>
          <c:min val="1"/>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a:t>Object spread</a:t>
                </a:r>
              </a:p>
            </c:rich>
          </c:tx>
          <c:layout>
            <c:manualLayout>
              <c:xMode val="edge"/>
              <c:yMode val="edge"/>
              <c:x val="0.26396797754168044"/>
              <c:y val="0.866051835644833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50800" cap="flat" cmpd="sng" algn="ctr">
            <a:solidFill>
              <a:sysClr val="window" lastClr="FFFFFF"/>
            </a:solidFill>
            <a:round/>
            <a:tailEnd type="triangle"/>
          </a:ln>
          <a:effectLst/>
        </c:spPr>
        <c:txPr>
          <a:bodyPr rot="60000" spcFirstLastPara="1" vertOverflow="ellipsis" wrap="square" anchor="ctr" anchorCtr="1"/>
          <a:lstStyle/>
          <a:p>
            <a:pPr>
              <a:defRPr sz="2400" b="0" i="0" u="none" strike="noStrike" kern="1200" baseline="0">
                <a:solidFill>
                  <a:schemeClr val="tx1"/>
                </a:solidFill>
                <a:latin typeface="+mn-lt"/>
                <a:ea typeface="+mn-ea"/>
                <a:cs typeface="+mn-cs"/>
              </a:defRPr>
            </a:pPr>
            <a:endParaRPr lang="en-US"/>
          </a:p>
        </c:txPr>
        <c:crossAx val="412996655"/>
        <c:crosses val="autoZero"/>
        <c:crossBetween val="midCat"/>
        <c:majorUnit val="1"/>
      </c:valAx>
      <c:valAx>
        <c:axId val="412996655"/>
        <c:scaling>
          <c:orientation val="minMax"/>
          <c:max val="1"/>
          <c:min val="0"/>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a:t>CDF</a:t>
                </a:r>
              </a:p>
            </c:rich>
          </c:tx>
          <c:layout>
            <c:manualLayout>
              <c:xMode val="edge"/>
              <c:yMode val="edge"/>
              <c:x val="1.0957495528106128E-2"/>
              <c:y val="0.3249347803365743"/>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cross"/>
        <c:minorTickMark val="none"/>
        <c:tickLblPos val="nextTo"/>
        <c:spPr>
          <a:noFill/>
          <a:ln w="50800" cap="flat" cmpd="sng" algn="ctr">
            <a:solidFill>
              <a:sysClr val="window" lastClr="FFFFFF"/>
            </a:solidFill>
            <a:round/>
            <a:tailEnd type="triangle"/>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90505247"/>
        <c:crosses val="autoZero"/>
        <c:crossBetween val="midCat"/>
        <c:majorUnit val="0.1"/>
      </c:valAx>
      <c:spPr>
        <a:noFill/>
        <a:ln>
          <a:noFill/>
        </a:ln>
        <a:effectLst/>
      </c:spPr>
    </c:plotArea>
    <c:legend>
      <c:legendPos val="r"/>
      <c:layout>
        <c:manualLayout>
          <c:xMode val="edge"/>
          <c:yMode val="edge"/>
          <c:x val="0.34660882655780817"/>
          <c:y val="0.38889261891297555"/>
          <c:w val="0.40883982125215251"/>
          <c:h val="0.20431692504696258"/>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scatterChart>
        <c:scatterStyle val="lineMarker"/>
        <c:varyColors val="0"/>
        <c:ser>
          <c:idx val="1"/>
          <c:order val="0"/>
          <c:tx>
            <c:strRef>
              <c:f>Sheet1!$B$1</c:f>
              <c:strCache>
                <c:ptCount val="1"/>
                <c:pt idx="0">
                  <c:v>Real trace</c:v>
                </c:pt>
              </c:strCache>
            </c:strRef>
          </c:tx>
          <c:spPr>
            <a:ln w="50800" cap="rnd">
              <a:solidFill>
                <a:srgbClr val="ED7D31">
                  <a:alpha val="80000"/>
                </a:srgbClr>
              </a:solidFill>
              <a:round/>
            </a:ln>
            <a:effectLst/>
          </c:spPr>
          <c:marker>
            <c:symbol val="circle"/>
            <c:size val="5"/>
            <c:spPr>
              <a:solidFill>
                <a:srgbClr val="92D050"/>
              </a:solidFill>
              <a:ln w="25400">
                <a:solidFill>
                  <a:srgbClr val="92D050"/>
                </a:solidFill>
              </a:ln>
              <a:effectLst/>
            </c:spPr>
          </c:marker>
          <c:xVal>
            <c:numRef>
              <c:f>Sheet1!$A$2:$A$7</c:f>
              <c:numCache>
                <c:formatCode>General</c:formatCode>
                <c:ptCount val="6"/>
                <c:pt idx="0">
                  <c:v>0</c:v>
                </c:pt>
                <c:pt idx="1">
                  <c:v>10</c:v>
                </c:pt>
                <c:pt idx="2">
                  <c:v>50</c:v>
                </c:pt>
                <c:pt idx="3">
                  <c:v>100</c:v>
                </c:pt>
                <c:pt idx="4">
                  <c:v>500</c:v>
                </c:pt>
                <c:pt idx="5">
                  <c:v>1000</c:v>
                </c:pt>
              </c:numCache>
            </c:numRef>
          </c:xVal>
          <c:yVal>
            <c:numRef>
              <c:f>Sheet1!$B$1:$B$7</c:f>
              <c:numCache>
                <c:formatCode>General</c:formatCode>
                <c:ptCount val="7"/>
                <c:pt idx="0">
                  <c:v>0</c:v>
                </c:pt>
                <c:pt idx="1">
                  <c:v>0</c:v>
                </c:pt>
                <c:pt idx="2">
                  <c:v>0.62150044199999999</c:v>
                </c:pt>
                <c:pt idx="3">
                  <c:v>0.72534894999999999</c:v>
                </c:pt>
                <c:pt idx="4">
                  <c:v>0.76870571499999996</c:v>
                </c:pt>
                <c:pt idx="5">
                  <c:v>0.865621152</c:v>
                </c:pt>
                <c:pt idx="6">
                  <c:v>0.893953314</c:v>
                </c:pt>
              </c:numCache>
            </c:numRef>
          </c:yVal>
          <c:smooth val="0"/>
          <c:extLst>
            <c:ext xmlns:c16="http://schemas.microsoft.com/office/drawing/2014/chart" uri="{C3380CC4-5D6E-409C-BE32-E72D297353CC}">
              <c16:uniqueId val="{00000000-EA37-7E43-866E-F929F06080FC}"/>
            </c:ext>
          </c:extLst>
        </c:ser>
        <c:ser>
          <c:idx val="0"/>
          <c:order val="1"/>
          <c:tx>
            <c:strRef>
              <c:f>Sheet1!$C$1</c:f>
              <c:strCache>
                <c:ptCount val="1"/>
                <c:pt idx="0">
                  <c:v>Synthetic trace</c:v>
                </c:pt>
              </c:strCache>
            </c:strRef>
          </c:tx>
          <c:spPr>
            <a:ln w="50800" cap="rnd">
              <a:solidFill>
                <a:srgbClr val="4472C4">
                  <a:alpha val="80000"/>
                </a:srgbClr>
              </a:solidFill>
              <a:round/>
            </a:ln>
            <a:effectLst/>
          </c:spPr>
          <c:marker>
            <c:symbol val="circle"/>
            <c:size val="5"/>
            <c:spPr>
              <a:solidFill>
                <a:schemeClr val="accent1"/>
              </a:solidFill>
              <a:ln w="25400">
                <a:solidFill>
                  <a:schemeClr val="accent1"/>
                </a:solidFill>
              </a:ln>
              <a:effectLst/>
            </c:spPr>
          </c:marker>
          <c:xVal>
            <c:numRef>
              <c:f>Sheet1!$A$2:$A$7</c:f>
              <c:numCache>
                <c:formatCode>General</c:formatCode>
                <c:ptCount val="6"/>
                <c:pt idx="0">
                  <c:v>0</c:v>
                </c:pt>
                <c:pt idx="1">
                  <c:v>10</c:v>
                </c:pt>
                <c:pt idx="2">
                  <c:v>50</c:v>
                </c:pt>
                <c:pt idx="3">
                  <c:v>100</c:v>
                </c:pt>
                <c:pt idx="4">
                  <c:v>500</c:v>
                </c:pt>
                <c:pt idx="5">
                  <c:v>1000</c:v>
                </c:pt>
              </c:numCache>
            </c:numRef>
          </c:xVal>
          <c:yVal>
            <c:numRef>
              <c:f>Sheet1!$C$1:$C$7</c:f>
              <c:numCache>
                <c:formatCode>General</c:formatCode>
                <c:ptCount val="7"/>
                <c:pt idx="0">
                  <c:v>0</c:v>
                </c:pt>
                <c:pt idx="1">
                  <c:v>0</c:v>
                </c:pt>
                <c:pt idx="2">
                  <c:v>0.64228090199999999</c:v>
                </c:pt>
                <c:pt idx="3">
                  <c:v>0.74512592700000002</c:v>
                </c:pt>
                <c:pt idx="4">
                  <c:v>0.78384498499999999</c:v>
                </c:pt>
                <c:pt idx="5">
                  <c:v>0.86513444399999995</c:v>
                </c:pt>
                <c:pt idx="6">
                  <c:v>0.88186837600000001</c:v>
                </c:pt>
              </c:numCache>
            </c:numRef>
          </c:yVal>
          <c:smooth val="0"/>
          <c:extLst>
            <c:ext xmlns:c16="http://schemas.microsoft.com/office/drawing/2014/chart" uri="{C3380CC4-5D6E-409C-BE32-E72D297353CC}">
              <c16:uniqueId val="{00000001-EA37-7E43-866E-F929F06080FC}"/>
            </c:ext>
          </c:extLst>
        </c:ser>
        <c:dLbls>
          <c:showLegendKey val="0"/>
          <c:showVal val="0"/>
          <c:showCatName val="0"/>
          <c:showSerName val="0"/>
          <c:showPercent val="0"/>
          <c:showBubbleSize val="0"/>
        </c:dLbls>
        <c:axId val="290505247"/>
        <c:axId val="412996655"/>
      </c:scatterChart>
      <c:valAx>
        <c:axId val="290505247"/>
        <c:scaling>
          <c:orientation val="minMax"/>
          <c:max val="1000"/>
          <c:min val="0"/>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dirty="0"/>
                  <a:t>Cache size (GB)</a:t>
                </a:r>
              </a:p>
            </c:rich>
          </c:tx>
          <c:layout>
            <c:manualLayout>
              <c:xMode val="edge"/>
              <c:yMode val="edge"/>
              <c:x val="0.25899578947148627"/>
              <c:y val="0.8769589762340979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50800" cap="flat" cmpd="sng" algn="ctr">
            <a:solidFill>
              <a:sysClr val="window" lastClr="FFFFFF"/>
            </a:solidFill>
            <a:round/>
            <a:tailEnd type="triangle"/>
          </a:ln>
          <a:effectLst/>
        </c:spPr>
        <c:txPr>
          <a:bodyPr rot="60000" spcFirstLastPara="1" vertOverflow="ellipsis" wrap="square" anchor="ctr" anchorCtr="1"/>
          <a:lstStyle/>
          <a:p>
            <a:pPr>
              <a:defRPr sz="2400" b="0" i="0" u="none" strike="noStrike" kern="1200" baseline="0">
                <a:solidFill>
                  <a:schemeClr val="tx1"/>
                </a:solidFill>
                <a:latin typeface="+mn-lt"/>
                <a:ea typeface="+mn-ea"/>
                <a:cs typeface="+mn-cs"/>
              </a:defRPr>
            </a:pPr>
            <a:endParaRPr lang="en-US"/>
          </a:p>
        </c:txPr>
        <c:crossAx val="412996655"/>
        <c:crosses val="autoZero"/>
        <c:crossBetween val="midCat"/>
        <c:majorUnit val="200"/>
        <c:minorUnit val="100"/>
      </c:valAx>
      <c:valAx>
        <c:axId val="412996655"/>
        <c:scaling>
          <c:orientation val="minMax"/>
          <c:max val="1"/>
          <c:min val="0"/>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a:t>Request hit rate</a:t>
                </a:r>
              </a:p>
            </c:rich>
          </c:tx>
          <c:layout>
            <c:manualLayout>
              <c:xMode val="edge"/>
              <c:yMode val="edge"/>
              <c:x val="1.0957495528106128E-2"/>
              <c:y val="0.15498411586546904"/>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cross"/>
        <c:minorTickMark val="none"/>
        <c:tickLblPos val="nextTo"/>
        <c:spPr>
          <a:noFill/>
          <a:ln w="50800" cap="flat" cmpd="sng" algn="ctr">
            <a:solidFill>
              <a:sysClr val="window" lastClr="FFFFFF"/>
            </a:solidFill>
            <a:round/>
            <a:tailEnd type="triangle"/>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90505247"/>
        <c:crosses val="autoZero"/>
        <c:crossBetween val="midCat"/>
        <c:majorUnit val="0.1"/>
      </c:valAx>
      <c:spPr>
        <a:noFill/>
        <a:ln>
          <a:noFill/>
        </a:ln>
        <a:effectLst/>
      </c:spPr>
    </c:plotArea>
    <c:legend>
      <c:legendPos val="r"/>
      <c:layout>
        <c:manualLayout>
          <c:xMode val="edge"/>
          <c:yMode val="edge"/>
          <c:x val="0.34660882655780817"/>
          <c:y val="0.38889261891297555"/>
          <c:w val="0.40883982125215251"/>
          <c:h val="0.20431692504696258"/>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scatterChart>
        <c:scatterStyle val="lineMarker"/>
        <c:varyColors val="0"/>
        <c:ser>
          <c:idx val="1"/>
          <c:order val="0"/>
          <c:tx>
            <c:strRef>
              <c:f>Sheet1!$B$1</c:f>
              <c:strCache>
                <c:ptCount val="1"/>
                <c:pt idx="0">
                  <c:v>Baseline</c:v>
                </c:pt>
              </c:strCache>
            </c:strRef>
          </c:tx>
          <c:spPr>
            <a:ln w="50800" cap="rnd">
              <a:solidFill>
                <a:srgbClr val="ED7D31">
                  <a:alpha val="80000"/>
                </a:srgbClr>
              </a:solidFill>
              <a:round/>
            </a:ln>
            <a:effectLst/>
          </c:spPr>
          <c:marker>
            <c:symbol val="circle"/>
            <c:size val="5"/>
            <c:spPr>
              <a:solidFill>
                <a:srgbClr val="92D050"/>
              </a:solidFill>
              <a:ln w="25400">
                <a:solidFill>
                  <a:srgbClr val="92D050"/>
                </a:solidFill>
              </a:ln>
              <a:effectLst/>
            </c:spPr>
          </c:marker>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Sheet1!$B$2:$B$11</c:f>
              <c:numCache>
                <c:formatCode>General</c:formatCode>
                <c:ptCount val="10"/>
                <c:pt idx="0">
                  <c:v>0.64489684300000005</c:v>
                </c:pt>
                <c:pt idx="1">
                  <c:v>0.65370195499999995</c:v>
                </c:pt>
                <c:pt idx="2">
                  <c:v>0.65915934700000001</c:v>
                </c:pt>
                <c:pt idx="3">
                  <c:v>0.66330060800000001</c:v>
                </c:pt>
                <c:pt idx="4">
                  <c:v>0.66665914100000001</c:v>
                </c:pt>
                <c:pt idx="5">
                  <c:v>0.66945930600000003</c:v>
                </c:pt>
                <c:pt idx="6">
                  <c:v>0.67178652599999999</c:v>
                </c:pt>
                <c:pt idx="7">
                  <c:v>0.67365461900000001</c:v>
                </c:pt>
                <c:pt idx="8">
                  <c:v>0.67508274000000001</c:v>
                </c:pt>
                <c:pt idx="9">
                  <c:v>0.67613535400000002</c:v>
                </c:pt>
              </c:numCache>
            </c:numRef>
          </c:yVal>
          <c:smooth val="0"/>
          <c:extLst>
            <c:ext xmlns:c16="http://schemas.microsoft.com/office/drawing/2014/chart" uri="{C3380CC4-5D6E-409C-BE32-E72D297353CC}">
              <c16:uniqueId val="{00000000-D5AE-CA4E-8F73-2834161F47CD}"/>
            </c:ext>
          </c:extLst>
        </c:ser>
        <c:ser>
          <c:idx val="2"/>
          <c:order val="1"/>
          <c:tx>
            <c:strRef>
              <c:f>Sheet1!$D$1</c:f>
              <c:strCache>
                <c:ptCount val="1"/>
                <c:pt idx="0">
                  <c:v>StarCDN</c:v>
                </c:pt>
              </c:strCache>
            </c:strRef>
          </c:tx>
          <c:spPr>
            <a:ln w="50800" cap="rnd">
              <a:solidFill>
                <a:srgbClr val="70AD47">
                  <a:alpha val="80000"/>
                </a:srgbClr>
              </a:solidFill>
              <a:round/>
            </a:ln>
            <a:effectLst/>
          </c:spPr>
          <c:marker>
            <c:symbol val="circle"/>
            <c:size val="5"/>
            <c:spPr>
              <a:solidFill>
                <a:schemeClr val="accent3"/>
              </a:solidFill>
              <a:ln w="9525">
                <a:solidFill>
                  <a:schemeClr val="accent3"/>
                </a:solidFill>
              </a:ln>
              <a:effectLst/>
            </c:spPr>
          </c:marker>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Sheet1!$D$2:$D$11</c:f>
              <c:numCache>
                <c:formatCode>General</c:formatCode>
                <c:ptCount val="10"/>
                <c:pt idx="0">
                  <c:v>0.73866661300000003</c:v>
                </c:pt>
                <c:pt idx="1">
                  <c:v>0.76256354699999995</c:v>
                </c:pt>
                <c:pt idx="2">
                  <c:v>0.77555795100000002</c:v>
                </c:pt>
                <c:pt idx="3">
                  <c:v>0.78401546499999997</c:v>
                </c:pt>
                <c:pt idx="4">
                  <c:v>0.78972953300000004</c:v>
                </c:pt>
                <c:pt idx="5">
                  <c:v>0.79351413500000001</c:v>
                </c:pt>
                <c:pt idx="6">
                  <c:v>0.79594984300000005</c:v>
                </c:pt>
                <c:pt idx="7">
                  <c:v>0.79752215999999998</c:v>
                </c:pt>
                <c:pt idx="8">
                  <c:v>0.79856413800000003</c:v>
                </c:pt>
                <c:pt idx="9">
                  <c:v>0.79926474199999997</c:v>
                </c:pt>
              </c:numCache>
            </c:numRef>
          </c:yVal>
          <c:smooth val="0"/>
          <c:extLst>
            <c:ext xmlns:c16="http://schemas.microsoft.com/office/drawing/2014/chart" uri="{C3380CC4-5D6E-409C-BE32-E72D297353CC}">
              <c16:uniqueId val="{00000003-D5AE-CA4E-8F73-2834161F47CD}"/>
            </c:ext>
          </c:extLst>
        </c:ser>
        <c:ser>
          <c:idx val="0"/>
          <c:order val="2"/>
          <c:tx>
            <c:strRef>
              <c:f>Sheet1!$C$1</c:f>
              <c:strCache>
                <c:ptCount val="1"/>
                <c:pt idx="0">
                  <c:v>Optimal</c:v>
                </c:pt>
              </c:strCache>
            </c:strRef>
          </c:tx>
          <c:spPr>
            <a:ln w="50800" cap="rnd">
              <a:solidFill>
                <a:srgbClr val="4472C4">
                  <a:alpha val="80000"/>
                </a:srgbClr>
              </a:solidFill>
              <a:round/>
            </a:ln>
            <a:effectLst/>
          </c:spPr>
          <c:marker>
            <c:symbol val="circle"/>
            <c:size val="5"/>
            <c:spPr>
              <a:solidFill>
                <a:schemeClr val="accent1"/>
              </a:solidFill>
              <a:ln w="25400">
                <a:solidFill>
                  <a:schemeClr val="accent1"/>
                </a:solidFill>
              </a:ln>
              <a:effectLst/>
            </c:spPr>
          </c:marker>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Sheet1!$C$2:$C$11</c:f>
              <c:numCache>
                <c:formatCode>General</c:formatCode>
                <c:ptCount val="10"/>
                <c:pt idx="0">
                  <c:v>0.758737879</c:v>
                </c:pt>
                <c:pt idx="1">
                  <c:v>0.79544410099999996</c:v>
                </c:pt>
                <c:pt idx="2">
                  <c:v>0.81392792700000005</c:v>
                </c:pt>
                <c:pt idx="3">
                  <c:v>0.82699192300000002</c:v>
                </c:pt>
                <c:pt idx="4">
                  <c:v>0.837001518</c:v>
                </c:pt>
                <c:pt idx="5">
                  <c:v>0.84515409500000005</c:v>
                </c:pt>
                <c:pt idx="6">
                  <c:v>0.85189305299999996</c:v>
                </c:pt>
                <c:pt idx="7">
                  <c:v>0.85769735499999999</c:v>
                </c:pt>
                <c:pt idx="8">
                  <c:v>0.86266463199999999</c:v>
                </c:pt>
                <c:pt idx="9">
                  <c:v>0.86707887900000002</c:v>
                </c:pt>
              </c:numCache>
            </c:numRef>
          </c:yVal>
          <c:smooth val="0"/>
          <c:extLst>
            <c:ext xmlns:c16="http://schemas.microsoft.com/office/drawing/2014/chart" uri="{C3380CC4-5D6E-409C-BE32-E72D297353CC}">
              <c16:uniqueId val="{00000001-D5AE-CA4E-8F73-2834161F47CD}"/>
            </c:ext>
          </c:extLst>
        </c:ser>
        <c:dLbls>
          <c:showLegendKey val="0"/>
          <c:showVal val="0"/>
          <c:showCatName val="0"/>
          <c:showSerName val="0"/>
          <c:showPercent val="0"/>
          <c:showBubbleSize val="0"/>
        </c:dLbls>
        <c:axId val="290505247"/>
        <c:axId val="412996655"/>
      </c:scatterChart>
      <c:valAx>
        <c:axId val="290505247"/>
        <c:scaling>
          <c:orientation val="minMax"/>
          <c:max val="100"/>
          <c:min val="0"/>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a:t>Cache size (GB)</a:t>
                </a:r>
              </a:p>
            </c:rich>
          </c:tx>
          <c:layout>
            <c:manualLayout>
              <c:xMode val="edge"/>
              <c:yMode val="edge"/>
              <c:x val="0.26396797754168044"/>
              <c:y val="0.866051835644833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50800" cap="flat" cmpd="sng" algn="ctr">
            <a:solidFill>
              <a:schemeClr val="tx1"/>
            </a:solidFill>
            <a:round/>
            <a:tailEnd type="triangle"/>
          </a:ln>
          <a:effectLst/>
        </c:spPr>
        <c:txPr>
          <a:bodyPr rot="60000" spcFirstLastPara="1" vertOverflow="ellipsis" wrap="square" anchor="ctr" anchorCtr="1"/>
          <a:lstStyle/>
          <a:p>
            <a:pPr>
              <a:defRPr sz="2400" b="0" i="0" u="none" strike="noStrike" kern="1200" baseline="0">
                <a:solidFill>
                  <a:schemeClr val="tx1"/>
                </a:solidFill>
                <a:latin typeface="+mn-lt"/>
                <a:ea typeface="+mn-ea"/>
                <a:cs typeface="+mn-cs"/>
              </a:defRPr>
            </a:pPr>
            <a:endParaRPr lang="en-US"/>
          </a:p>
        </c:txPr>
        <c:crossAx val="412996655"/>
        <c:crosses val="autoZero"/>
        <c:crossBetween val="midCat"/>
        <c:majorUnit val="20"/>
      </c:valAx>
      <c:valAx>
        <c:axId val="412996655"/>
        <c:scaling>
          <c:orientation val="minMax"/>
          <c:max val="0.9"/>
          <c:min val="0.60000000000000009"/>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a:t>Byte hit rate</a:t>
                </a:r>
              </a:p>
            </c:rich>
          </c:tx>
          <c:layout>
            <c:manualLayout>
              <c:xMode val="edge"/>
              <c:yMode val="edge"/>
              <c:x val="0"/>
              <c:y val="0.26829866021186943"/>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50800" cap="flat" cmpd="sng" algn="ctr">
            <a:solidFill>
              <a:schemeClr val="tx1"/>
            </a:solidFill>
            <a:round/>
            <a:tailEnd type="triangle"/>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90505247"/>
        <c:crosses val="autoZero"/>
        <c:crossBetween val="midCat"/>
        <c:majorUnit val="0.1"/>
      </c:valAx>
      <c:spPr>
        <a:noFill/>
        <a:ln>
          <a:noFill/>
        </a:ln>
        <a:effectLst/>
      </c:spPr>
    </c:plotArea>
    <c:legend>
      <c:legendPos val="r"/>
      <c:layout>
        <c:manualLayout>
          <c:xMode val="edge"/>
          <c:yMode val="edge"/>
          <c:x val="0.70998926766231685"/>
          <c:y val="0.50220720438490529"/>
          <c:w val="0.24557115493063258"/>
          <c:h val="0.264416026699004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7_2C148FC8.xml><?xml version="1.0" encoding="utf-8"?>
<p188:cmLst xmlns:a="http://schemas.openxmlformats.org/drawingml/2006/main" xmlns:r="http://schemas.openxmlformats.org/officeDocument/2006/relationships" xmlns:p188="http://schemas.microsoft.com/office/powerpoint/2018/8/main">
  <p188:cm id="{D8F6E239-D77A-BF47-A1DF-DAE372A6E47A}" authorId="{E32A7AA3-58D1-79D8-B0FB-EE36CC84EC9C}" status="resolved" created="2025-08-20T20:17:54.766">
    <ac:deMkLst xmlns:ac="http://schemas.microsoft.com/office/drawing/2013/main/command">
      <pc:docMk xmlns:pc="http://schemas.microsoft.com/office/powerpoint/2013/main/command"/>
      <pc:sldMk xmlns:pc="http://schemas.microsoft.com/office/powerpoint/2013/main/command" cId="739545032" sldId="263"/>
      <ac:picMk id="4" creationId="{2D856FC2-0AFC-598A-CCCD-503BA78F1A7B}"/>
    </ac:deMkLst>
    <p188:txBody>
      <a:bodyPr/>
      <a:lstStyle/>
      <a:p>
        <a:r>
          <a:rPr lang="en-US"/>
          <a:t>Remove background from Logos or use no background logos
</a:t>
        </a:r>
      </a:p>
    </p188:txBody>
  </p188:cm>
</p188:cmLst>
</file>

<file path=ppt/comments/modernComment_134_3160200E.xml><?xml version="1.0" encoding="utf-8"?>
<p188:cmLst xmlns:a="http://schemas.openxmlformats.org/drawingml/2006/main" xmlns:r="http://schemas.openxmlformats.org/officeDocument/2006/relationships" xmlns:p188="http://schemas.microsoft.com/office/powerpoint/2018/8/main">
  <p188:cm id="{D3BA052F-289E-4A0E-A85A-C175F9B64C98}" authorId="{AA75959E-01CF-E7F1-7A4E-DDDB61EF618E}" status="resolved" created="2025-08-26T02:00:39.219" startDate="2025-08-26T02:00:39.219" dueDate="2025-08-26T02:00:39.219" assignedTo="{2F730A43-E612-5E66-9031-82C525319118}" title="@Zheng, William suggestion based on the discussion during call">
    <pc:sldMkLst xmlns:pc="http://schemas.microsoft.com/office/powerpoint/2013/main/command">
      <pc:docMk/>
      <pc:sldMk cId="828383246" sldId="308"/>
    </pc:sldMkLst>
    <p188:txBody>
      <a:bodyPr/>
      <a:lstStyle/>
      <a:p>
        <a:r>
          <a:rPr lang="en-GB"/>
          <a:t>[@Zheng, William] suggestion based on the discussion during call</a:t>
        </a:r>
      </a:p>
    </p188:txBody>
    <p188:extLst>
      <p:ext xmlns:p="http://schemas.openxmlformats.org/presentationml/2006/main" uri="{5BB2D875-25FF-4072-B9AC-8F64D62656EB}">
        <p228:taskDetails xmlns:p228="http://schemas.microsoft.com/office/powerpoint/2022/08/main" xmlns="">
          <p228:history>
            <p228:event time="2025-08-26T02:00:39.219" id="{30E9108E-447A-46D9-A4CC-372FA7037217}">
              <p228:atrbtn authorId="{AA75959E-01CF-E7F1-7A4E-DDDB61EF618E}"/>
              <p228:anchr>
                <p228:comment id="{D3BA052F-289E-4A0E-A85A-C175F9B64C98}"/>
              </p228:anchr>
              <p228:add/>
            </p228:event>
            <p228:event time="2025-08-26T02:00:39.219" id="{A9459C2B-1C24-478F-8577-59BE356B39B3}">
              <p228:atrbtn authorId="{AA75959E-01CF-E7F1-7A4E-DDDB61EF618E}"/>
              <p228:anchr>
                <p228:comment id="{D3BA052F-289E-4A0E-A85A-C175F9B64C98}"/>
              </p228:anchr>
              <p228:asgn authorId="{2F730A43-E612-5E66-9031-82C525319118}"/>
            </p228:event>
            <p228:event time="2025-08-26T02:00:39.219" id="{1B7D64E6-DC66-4979-9DF0-35A9FB2073CA}">
              <p228:atrbtn authorId="{AA75959E-01CF-E7F1-7A4E-DDDB61EF618E}"/>
              <p228:anchr>
                <p228:comment id="{D3BA052F-289E-4A0E-A85A-C175F9B64C98}"/>
              </p228:anchr>
              <p228:title val="@Zheng, William suggestion based on the discussion during call"/>
            </p228:event>
            <p228:event time="2025-08-26T02:00:39.219" id="{33C10FDB-0C1B-4B04-B17E-50EAECCBE413}">
              <p228:atrbtn authorId="{AA75959E-01CF-E7F1-7A4E-DDDB61EF618E}"/>
              <p228:anchr>
                <p228:comment id="{D3BA052F-289E-4A0E-A85A-C175F9B64C98}"/>
              </p228:anchr>
              <p228:date stDt="2025-08-26T02:00:39.219" endDt="2025-08-26T02:00:39.219"/>
            </p228:event>
          </p228:history>
        </p228:taskDetails>
      </p:ext>
    </p188:extLst>
  </p188:cm>
</p188:cmLst>
</file>

<file path=ppt/comments/modernComment_2FD_180B40B5.xml><?xml version="1.0" encoding="utf-8"?>
<p188:cmLst xmlns:a="http://schemas.openxmlformats.org/drawingml/2006/main" xmlns:r="http://schemas.openxmlformats.org/officeDocument/2006/relationships" xmlns:p188="http://schemas.microsoft.com/office/powerpoint/2018/8/main">
  <p188:cm id="{C3BA83DF-912E-7E41-A4F7-F2BBDE68A2F1}" authorId="{2F730A43-E612-5E66-9031-82C525319118}" status="resolved" created="2025-08-31T17:41:50.314">
    <pc:sldMkLst xmlns:pc="http://schemas.microsoft.com/office/powerpoint/2013/main/command">
      <pc:docMk/>
      <pc:sldMk cId="403390645" sldId="765"/>
    </pc:sldMkLst>
    <p188:txBody>
      <a:bodyPr/>
      <a:lstStyle/>
      <a:p>
        <a:r>
          <a:rPr lang="en-US"/>
          <a:t>Should I extend this to more dot points?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C2CC05-66FB-2C43-9727-EF67EFB2E3DC}" type="datetimeFigureOut">
              <a:rPr lang="en-US" smtClean="0"/>
              <a:t>9/10/25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796E4-A18D-FC41-AF14-05BB885BF045}" type="slidenum">
              <a:rPr lang="en-US" smtClean="0"/>
              <a:t>‹#›</a:t>
            </a:fld>
            <a:endParaRPr lang="en-US"/>
          </a:p>
        </p:txBody>
      </p:sp>
    </p:spTree>
    <p:extLst>
      <p:ext uri="{BB962C8B-B14F-4D97-AF65-F5344CB8AC3E}">
        <p14:creationId xmlns:p14="http://schemas.microsoft.com/office/powerpoint/2010/main" val="1560780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I’m William from UIUC and today I’m going to present our work – </a:t>
            </a:r>
            <a:r>
              <a:rPr lang="en-US" err="1"/>
              <a:t>StarCDN</a:t>
            </a:r>
            <a:r>
              <a:rPr lang="en-US"/>
              <a:t>. This is a joint work of UIUC, Akamai, and University of </a:t>
            </a:r>
            <a:r>
              <a:rPr lang="en-US" err="1"/>
              <a:t>Massachusut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8ABD-4FF7-4B35-A4BF-DFF8E7AF7A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26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62F0-402F-F4BB-77D2-7DBE00A1D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4B708-457A-D662-06CB-7789DF168B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722AB5-28E3-5AC6-865B-D570D91A2358}"/>
              </a:ext>
            </a:extLst>
          </p:cNvPr>
          <p:cNvSpPr>
            <a:spLocks noGrp="1"/>
          </p:cNvSpPr>
          <p:nvPr>
            <p:ph type="body" idx="1"/>
          </p:nvPr>
        </p:nvSpPr>
        <p:spPr/>
        <p:txBody>
          <a:bodyPr/>
          <a:lstStyle/>
          <a:p>
            <a:r>
              <a:rPr lang="en-US" dirty="0"/>
              <a:t>This is decided by a global scheduler, which maps different users in the same area to satellites while accounting for weather, load balancing, etc. etc. What is interesting is that this mapping changes very fast to keep them up to date with satellite motion. For </a:t>
            </a:r>
            <a:r>
              <a:rPr lang="en-US" dirty="0" err="1"/>
              <a:t>Starlink</a:t>
            </a:r>
            <a:r>
              <a:rPr lang="en-US" dirty="0"/>
              <a:t> the mapping can change every 15 seconds.</a:t>
            </a:r>
          </a:p>
        </p:txBody>
      </p:sp>
      <p:sp>
        <p:nvSpPr>
          <p:cNvPr id="4" name="Slide Number Placeholder 3">
            <a:extLst>
              <a:ext uri="{FF2B5EF4-FFF2-40B4-BE49-F238E27FC236}">
                <a16:creationId xmlns:a16="http://schemas.microsoft.com/office/drawing/2014/main" id="{381629D7-FB71-7153-B2E0-7D5F31F7F99D}"/>
              </a:ext>
            </a:extLst>
          </p:cNvPr>
          <p:cNvSpPr>
            <a:spLocks noGrp="1"/>
          </p:cNvSpPr>
          <p:nvPr>
            <p:ph type="sldNum" sz="quarter" idx="5"/>
          </p:nvPr>
        </p:nvSpPr>
        <p:spPr/>
        <p:txBody>
          <a:bodyPr/>
          <a:lstStyle/>
          <a:p>
            <a:fld id="{2C9796E4-A18D-FC41-AF14-05BB885BF045}" type="slidenum">
              <a:rPr lang="en-US" smtClean="0"/>
              <a:t>10</a:t>
            </a:fld>
            <a:endParaRPr lang="en-US"/>
          </a:p>
        </p:txBody>
      </p:sp>
    </p:spTree>
    <p:extLst>
      <p:ext uri="{BB962C8B-B14F-4D97-AF65-F5344CB8AC3E}">
        <p14:creationId xmlns:p14="http://schemas.microsoft.com/office/powerpoint/2010/main" val="2036220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E9BA3-8942-7CDC-E11E-51A91F988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7DE7F-87BE-2FD6-25B2-F0C25C06D9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47312E-90EB-B0F3-89DA-89FAAA086AE0}"/>
              </a:ext>
            </a:extLst>
          </p:cNvPr>
          <p:cNvSpPr>
            <a:spLocks noGrp="1"/>
          </p:cNvSpPr>
          <p:nvPr>
            <p:ph type="body" idx="1"/>
          </p:nvPr>
        </p:nvSpPr>
        <p:spPr/>
        <p:txBody>
          <a:bodyPr/>
          <a:lstStyle/>
          <a:p>
            <a:r>
              <a:rPr lang="en-US" dirty="0"/>
              <a:t>So, within 15 seconds we can see a reconfiguration of links. </a:t>
            </a:r>
          </a:p>
          <a:p>
            <a:r>
              <a:rPr lang="en-US" dirty="0"/>
              <a:t>What does this mean for caching in space? [animate] This means that any content that is being served to these users must be available on ALL satellites. [animate] This means that we are storing the same content over and over again at tens of satellites that are very close to each other, wasting precious storage capacity in space.</a:t>
            </a:r>
          </a:p>
          <a:p>
            <a:endParaRPr lang="en-US" dirty="0"/>
          </a:p>
        </p:txBody>
      </p:sp>
      <p:sp>
        <p:nvSpPr>
          <p:cNvPr id="4" name="Slide Number Placeholder 3">
            <a:extLst>
              <a:ext uri="{FF2B5EF4-FFF2-40B4-BE49-F238E27FC236}">
                <a16:creationId xmlns:a16="http://schemas.microsoft.com/office/drawing/2014/main" id="{C9338BC5-E28B-29A4-2485-5D0DB2A700D3}"/>
              </a:ext>
            </a:extLst>
          </p:cNvPr>
          <p:cNvSpPr>
            <a:spLocks noGrp="1"/>
          </p:cNvSpPr>
          <p:nvPr>
            <p:ph type="sldNum" sz="quarter" idx="5"/>
          </p:nvPr>
        </p:nvSpPr>
        <p:spPr/>
        <p:txBody>
          <a:bodyPr/>
          <a:lstStyle/>
          <a:p>
            <a:fld id="{2C9796E4-A18D-FC41-AF14-05BB885BF045}" type="slidenum">
              <a:rPr lang="en-US" smtClean="0"/>
              <a:t>11</a:t>
            </a:fld>
            <a:endParaRPr lang="en-US"/>
          </a:p>
        </p:txBody>
      </p:sp>
    </p:spTree>
    <p:extLst>
      <p:ext uri="{BB962C8B-B14F-4D97-AF65-F5344CB8AC3E}">
        <p14:creationId xmlns:p14="http://schemas.microsoft.com/office/powerpoint/2010/main" val="3145276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F7A8-281D-DC14-BFBB-C2ABAB672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E8BBEA-C6AF-3E94-0DFC-070BBA91F1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DE5172-BC87-A547-D270-A0A276A2E770}"/>
              </a:ext>
            </a:extLst>
          </p:cNvPr>
          <p:cNvSpPr>
            <a:spLocks noGrp="1"/>
          </p:cNvSpPr>
          <p:nvPr>
            <p:ph type="body" idx="1"/>
          </p:nvPr>
        </p:nvSpPr>
        <p:spPr/>
        <p:txBody>
          <a:bodyPr/>
          <a:lstStyle/>
          <a:p>
            <a:r>
              <a:rPr lang="en-US"/>
              <a:t>To address this, our idea is, instead of treating each satellite as independent , can we pool storage resources from nearby satellites to create some kind of cluster? They are serving the same user demographics anyway. And like clusters on Earth, they also have a mechanism to talk to each other at high bandwidth. </a:t>
            </a:r>
          </a:p>
        </p:txBody>
      </p:sp>
      <p:sp>
        <p:nvSpPr>
          <p:cNvPr id="4" name="Slide Number Placeholder 3">
            <a:extLst>
              <a:ext uri="{FF2B5EF4-FFF2-40B4-BE49-F238E27FC236}">
                <a16:creationId xmlns:a16="http://schemas.microsoft.com/office/drawing/2014/main" id="{87DC5B44-7C3F-B653-1037-57D200D7E8D1}"/>
              </a:ext>
            </a:extLst>
          </p:cNvPr>
          <p:cNvSpPr>
            <a:spLocks noGrp="1"/>
          </p:cNvSpPr>
          <p:nvPr>
            <p:ph type="sldNum" sz="quarter" idx="5"/>
          </p:nvPr>
        </p:nvSpPr>
        <p:spPr/>
        <p:txBody>
          <a:bodyPr/>
          <a:lstStyle/>
          <a:p>
            <a:fld id="{2C9796E4-A18D-FC41-AF14-05BB885BF045}" type="slidenum">
              <a:rPr lang="en-US" smtClean="0"/>
              <a:t>12</a:t>
            </a:fld>
            <a:endParaRPr lang="en-US"/>
          </a:p>
        </p:txBody>
      </p:sp>
    </p:spTree>
    <p:extLst>
      <p:ext uri="{BB962C8B-B14F-4D97-AF65-F5344CB8AC3E}">
        <p14:creationId xmlns:p14="http://schemas.microsoft.com/office/powerpoint/2010/main" val="3810730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enabled by inter-satellite links or ISLs that are becoming very common now</a:t>
            </a:r>
          </a:p>
          <a:p>
            <a:r>
              <a:rPr lang="en-US"/>
              <a:t>For example, </a:t>
            </a:r>
            <a:r>
              <a:rPr lang="en-US" err="1"/>
              <a:t>Starlink’s</a:t>
            </a:r>
            <a:r>
              <a:rPr lang="en-US"/>
              <a:t> network topology is a torus. Within the same orbit, satellites are connected via intra-orbital ISLs. Between parallel orbits, satellites are connected via inter-orbital ISLs. As reported by </a:t>
            </a:r>
            <a:r>
              <a:rPr lang="en-US" err="1"/>
              <a:t>Starlinks</a:t>
            </a:r>
            <a:r>
              <a:rPr lang="en-US"/>
              <a:t>, these links are stable with bandwidth more than 100Gbps which is greater than Earth to Space bandwidth for first two generation of </a:t>
            </a:r>
            <a:r>
              <a:rPr lang="en-US" err="1"/>
              <a:t>starlink</a:t>
            </a:r>
            <a:r>
              <a:rPr lang="en-US"/>
              <a:t> satellites.  This means we can consider nearby satellites as part of the same cluster.</a:t>
            </a:r>
          </a:p>
        </p:txBody>
      </p:sp>
      <p:sp>
        <p:nvSpPr>
          <p:cNvPr id="4" name="Slide Number Placeholder 3"/>
          <p:cNvSpPr>
            <a:spLocks noGrp="1"/>
          </p:cNvSpPr>
          <p:nvPr>
            <p:ph type="sldNum" sz="quarter" idx="5"/>
          </p:nvPr>
        </p:nvSpPr>
        <p:spPr/>
        <p:txBody>
          <a:bodyPr/>
          <a:lstStyle/>
          <a:p>
            <a:fld id="{2C9796E4-A18D-FC41-AF14-05BB885BF045}" type="slidenum">
              <a:rPr lang="en-US" smtClean="0"/>
              <a:t>13</a:t>
            </a:fld>
            <a:endParaRPr lang="en-US"/>
          </a:p>
        </p:txBody>
      </p:sp>
    </p:spTree>
    <p:extLst>
      <p:ext uri="{BB962C8B-B14F-4D97-AF65-F5344CB8AC3E}">
        <p14:creationId xmlns:p14="http://schemas.microsoft.com/office/powerpoint/2010/main" val="405146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Treating satellites as part of the same cluster allows us to use techniques like consistent hashing. From high level, consistent hashing hashes contents to buckets and put buckets on different servers. In </a:t>
            </a:r>
            <a:r>
              <a:rPr lang="en-US" err="1"/>
              <a:t>StarCDN</a:t>
            </a:r>
            <a:r>
              <a:rPr lang="en-US"/>
              <a:t>, we also hash objects to one of several buckets and map each bucket to a different satellite. The number of buckets is </a:t>
            </a:r>
            <a:r>
              <a:rPr lang="en-US" err="1"/>
              <a:t>tunnable</a:t>
            </a:r>
            <a:r>
              <a:rPr lang="en-US"/>
              <a:t> and the tradeoffs are discussed in our paper but I will skip the discussion in my talk. Here we illustrate this using four buckets with four different colors. We repeatedly assign buckets in a gird pattern until all satellites have a bucket to serve. When request arrives, each satellite will hash the request to decide where to serve.</a:t>
            </a:r>
          </a:p>
        </p:txBody>
      </p:sp>
      <p:sp>
        <p:nvSpPr>
          <p:cNvPr id="4" name="Slide Number Placeholder 3"/>
          <p:cNvSpPr>
            <a:spLocks noGrp="1"/>
          </p:cNvSpPr>
          <p:nvPr>
            <p:ph type="sldNum" sz="quarter" idx="5"/>
          </p:nvPr>
        </p:nvSpPr>
        <p:spPr/>
        <p:txBody>
          <a:bodyPr/>
          <a:lstStyle/>
          <a:p>
            <a:fld id="{2C9796E4-A18D-FC41-AF14-05BB885BF045}" type="slidenum">
              <a:rPr lang="en-US" smtClean="0"/>
              <a:t>14</a:t>
            </a:fld>
            <a:endParaRPr lang="en-US"/>
          </a:p>
        </p:txBody>
      </p:sp>
    </p:spTree>
    <p:extLst>
      <p:ext uri="{BB962C8B-B14F-4D97-AF65-F5344CB8AC3E}">
        <p14:creationId xmlns:p14="http://schemas.microsoft.com/office/powerpoint/2010/main" val="2437045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allows traffic to be aggregated together in the space.  Suppose we have a user that is looking for the yellow object. He is lucky that he is connected to the yellow satellite. In this case, he gets the object directly form the satellite. If he is not lucky that he is connected to the purple satellite. The purple satellite will hash the request and redirect it to the yellow satellite.</a:t>
            </a:r>
            <a:r>
              <a:rPr lang="zh-CN" altLang="en-US"/>
              <a:t> </a:t>
            </a:r>
            <a:r>
              <a:rPr lang="en-US" altLang="zh-CN"/>
              <a:t>The user can be served without the need to duplicate the yellow content in anywhere except yellow satellites.</a:t>
            </a:r>
            <a:endParaRPr lang="en-US"/>
          </a:p>
        </p:txBody>
      </p:sp>
      <p:sp>
        <p:nvSpPr>
          <p:cNvPr id="4" name="Slide Number Placeholder 3"/>
          <p:cNvSpPr>
            <a:spLocks noGrp="1"/>
          </p:cNvSpPr>
          <p:nvPr>
            <p:ph type="sldNum" sz="quarter" idx="5"/>
          </p:nvPr>
        </p:nvSpPr>
        <p:spPr/>
        <p:txBody>
          <a:bodyPr/>
          <a:lstStyle/>
          <a:p>
            <a:fld id="{2C9796E4-A18D-FC41-AF14-05BB885BF045}" type="slidenum">
              <a:rPr lang="en-US" smtClean="0"/>
              <a:t>15</a:t>
            </a:fld>
            <a:endParaRPr lang="en-US"/>
          </a:p>
        </p:txBody>
      </p:sp>
    </p:spTree>
    <p:extLst>
      <p:ext uri="{BB962C8B-B14F-4D97-AF65-F5344CB8AC3E}">
        <p14:creationId xmlns:p14="http://schemas.microsoft.com/office/powerpoint/2010/main" val="165247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users’ request changes or links are rescheduled, our consistent hashing redirects traffic to the correct serving satellite. With four buckets, a user’s request takes at most 2 hops to get to the right bucket so the latency overhead is affordable. This approach optimizes the utilization of storage capacity in a space by systematically aggregating traffics. We don’t need to duplicate content to every satellite now.</a:t>
            </a:r>
          </a:p>
        </p:txBody>
      </p:sp>
      <p:sp>
        <p:nvSpPr>
          <p:cNvPr id="4" name="Slide Number Placeholder 3"/>
          <p:cNvSpPr>
            <a:spLocks noGrp="1"/>
          </p:cNvSpPr>
          <p:nvPr>
            <p:ph type="sldNum" sz="quarter" idx="5"/>
          </p:nvPr>
        </p:nvSpPr>
        <p:spPr/>
        <p:txBody>
          <a:bodyPr/>
          <a:lstStyle/>
          <a:p>
            <a:fld id="{2C9796E4-A18D-FC41-AF14-05BB885BF045}" type="slidenum">
              <a:rPr lang="en-US" smtClean="0"/>
              <a:t>16</a:t>
            </a:fld>
            <a:endParaRPr lang="en-US"/>
          </a:p>
        </p:txBody>
      </p:sp>
    </p:spTree>
    <p:extLst>
      <p:ext uri="{BB962C8B-B14F-4D97-AF65-F5344CB8AC3E}">
        <p14:creationId xmlns:p14="http://schemas.microsoft.com/office/powerpoint/2010/main" val="2434860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problem is the drastic access pattern shift caused by orbital motion. In terrestrial CDNs, each CDN server serves traffic from the same location almost all the time. This means that CDN servers usually do not see drastic shifts in access patterns. On the other hand,  LEO satellites orbit around the Earth at speeds of around 8km per second and serve a given location for less than ten minutes. Here is the travelling footage of one satellite. You can see this satellite serves US at 9</a:t>
            </a:r>
            <a:r>
              <a:rPr lang="en-US" baseline="30000" dirty="0"/>
              <a:t>th</a:t>
            </a:r>
            <a:r>
              <a:rPr lang="en-US" dirty="0"/>
              <a:t> minute and start serving London only 14 minutes later. </a:t>
            </a:r>
          </a:p>
          <a:p>
            <a:r>
              <a:rPr lang="en-US" dirty="0"/>
              <a:t>Note Make shorter on terrestrial CDN case. Explain more on the table.</a:t>
            </a:r>
          </a:p>
        </p:txBody>
      </p:sp>
      <p:sp>
        <p:nvSpPr>
          <p:cNvPr id="4" name="Slide Number Placeholder 3"/>
          <p:cNvSpPr>
            <a:spLocks noGrp="1"/>
          </p:cNvSpPr>
          <p:nvPr>
            <p:ph type="sldNum" sz="quarter" idx="5"/>
          </p:nvPr>
        </p:nvSpPr>
        <p:spPr/>
        <p:txBody>
          <a:bodyPr/>
          <a:lstStyle/>
          <a:p>
            <a:fld id="{2C9796E4-A18D-FC41-AF14-05BB885BF045}" type="slidenum">
              <a:rPr lang="en-US" smtClean="0"/>
              <a:t>17</a:t>
            </a:fld>
            <a:endParaRPr lang="en-US"/>
          </a:p>
        </p:txBody>
      </p:sp>
    </p:spTree>
    <p:extLst>
      <p:ext uri="{BB962C8B-B14F-4D97-AF65-F5344CB8AC3E}">
        <p14:creationId xmlns:p14="http://schemas.microsoft.com/office/powerpoint/2010/main" val="659146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may ask, how different are access patterns and what’s the implication on hit rate? To quantitatively answer this, we compare traffic patterns across the world. We start at New York and gradually increase the distance to include nine cities around the world using Akamai’s production traces to see how traffic changes.</a:t>
            </a:r>
          </a:p>
        </p:txBody>
      </p:sp>
      <p:sp>
        <p:nvSpPr>
          <p:cNvPr id="4" name="Slide Number Placeholder 3"/>
          <p:cNvSpPr>
            <a:spLocks noGrp="1"/>
          </p:cNvSpPr>
          <p:nvPr>
            <p:ph type="sldNum" sz="quarter" idx="5"/>
          </p:nvPr>
        </p:nvSpPr>
        <p:spPr/>
        <p:txBody>
          <a:bodyPr/>
          <a:lstStyle/>
          <a:p>
            <a:fld id="{2C9796E4-A18D-FC41-AF14-05BB885BF045}" type="slidenum">
              <a:rPr lang="en-US" smtClean="0"/>
              <a:t>18</a:t>
            </a:fld>
            <a:endParaRPr lang="en-US"/>
          </a:p>
        </p:txBody>
      </p:sp>
    </p:spTree>
    <p:extLst>
      <p:ext uri="{BB962C8B-B14F-4D97-AF65-F5344CB8AC3E}">
        <p14:creationId xmlns:p14="http://schemas.microsoft.com/office/powerpoint/2010/main" val="3375916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our plot. The x-axis encodes the distance away from new York city and the y-axis is the percentage of overlap for traffic and object. Even within united states, the percentage of overlap for objects drops to around 50% and overlap for traffic drops to 80%. As we moves out of US, both overlap in traffic and objects drop significantly. Even for English speaking metropolitan city like London, the overlap is very small. This means that if I take a cache serving New York and put it over London, the hit rate will drop by a lot. This is exactly the case for satellite networks. Such large access pattern difference, together with the high mobility of LEO satellites is a huge challenge.</a:t>
            </a:r>
          </a:p>
        </p:txBody>
      </p:sp>
      <p:sp>
        <p:nvSpPr>
          <p:cNvPr id="4" name="Slide Number Placeholder 3"/>
          <p:cNvSpPr>
            <a:spLocks noGrp="1"/>
          </p:cNvSpPr>
          <p:nvPr>
            <p:ph type="sldNum" sz="quarter" idx="5"/>
          </p:nvPr>
        </p:nvSpPr>
        <p:spPr/>
        <p:txBody>
          <a:bodyPr/>
          <a:lstStyle/>
          <a:p>
            <a:fld id="{2C9796E4-A18D-FC41-AF14-05BB885BF045}" type="slidenum">
              <a:rPr lang="en-US" smtClean="0"/>
              <a:t>19</a:t>
            </a:fld>
            <a:endParaRPr lang="en-US"/>
          </a:p>
        </p:txBody>
      </p:sp>
    </p:spTree>
    <p:extLst>
      <p:ext uri="{BB962C8B-B14F-4D97-AF65-F5344CB8AC3E}">
        <p14:creationId xmlns:p14="http://schemas.microsoft.com/office/powerpoint/2010/main" val="121038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4813-94F4-52DE-1BA4-ECFE7B9C4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4D404-15FB-4380-8F31-E29801574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F6E03-46D0-23D0-D113-2CA6AE31D9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past decade, the number of satellites </a:t>
            </a:r>
            <a:r>
              <a:rPr lang="en-US" dirty="0" err="1"/>
              <a:t>lauched</a:t>
            </a:r>
            <a:r>
              <a:rPr lang="en-US" dirty="0"/>
              <a:t> per year is growing exponentially. This marks human’s access to space has become much easier then ever before. This allows companies like amazon, </a:t>
            </a:r>
            <a:r>
              <a:rPr lang="en-US" dirty="0" err="1"/>
              <a:t>OneWeb</a:t>
            </a:r>
            <a:r>
              <a:rPr lang="en-US" dirty="0"/>
              <a:t>, and </a:t>
            </a:r>
            <a:r>
              <a:rPr lang="en-US" dirty="0" err="1"/>
              <a:t>Starlink</a:t>
            </a:r>
            <a:r>
              <a:rPr lang="en-US" dirty="0"/>
              <a:t> to build the next generation</a:t>
            </a:r>
            <a:r>
              <a:rPr lang="en-AU" dirty="0"/>
              <a:t>,</a:t>
            </a:r>
            <a:r>
              <a:rPr lang="en-US" dirty="0"/>
              <a:t> ubiquitous internet using low earth </a:t>
            </a:r>
            <a:r>
              <a:rPr lang="en-US" dirty="0" err="1"/>
              <a:t>ortbit</a:t>
            </a:r>
            <a:r>
              <a:rPr lang="en-US" dirty="0"/>
              <a:t> or LEO satellites. Today, the largest LEO network service provider </a:t>
            </a:r>
            <a:r>
              <a:rPr lang="en-US" dirty="0" err="1"/>
              <a:t>Starlink</a:t>
            </a:r>
            <a:r>
              <a:rPr lang="en-US" dirty="0"/>
              <a:t> has more than 7000 satellites  covering almost every inch of the world. It serves more than 4 millions users with a service speed more than 100Mbps. In 2024 alone, </a:t>
            </a:r>
            <a:r>
              <a:rPr lang="en-US" dirty="0" err="1"/>
              <a:t>Starlink</a:t>
            </a:r>
            <a:r>
              <a:rPr lang="en-US" dirty="0"/>
              <a:t> served 50PB of traffic every month for just maritime users.  As more and more users are being served by satellite networks, a natural question to raise is does existing internet infrastructure serve these satellite users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A230C8EF-20D7-2741-02ED-32393CE266DA}"/>
              </a:ext>
            </a:extLst>
          </p:cNvPr>
          <p:cNvSpPr>
            <a:spLocks noGrp="1"/>
          </p:cNvSpPr>
          <p:nvPr>
            <p:ph type="sldNum" sz="quarter" idx="5"/>
          </p:nvPr>
        </p:nvSpPr>
        <p:spPr/>
        <p:txBody>
          <a:bodyPr/>
          <a:lstStyle/>
          <a:p>
            <a:fld id="{27FD8ABD-4FF7-4B35-A4BF-DFF8E7AF7A7D}" type="slidenum">
              <a:rPr lang="en-US" smtClean="0"/>
              <a:t>2</a:t>
            </a:fld>
            <a:endParaRPr lang="en-US"/>
          </a:p>
        </p:txBody>
      </p:sp>
    </p:spTree>
    <p:extLst>
      <p:ext uri="{BB962C8B-B14F-4D97-AF65-F5344CB8AC3E}">
        <p14:creationId xmlns:p14="http://schemas.microsoft.com/office/powerpoint/2010/main" val="627359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solve this, let try to figure out the access pattern for the region we are about to serve and move the content against the orbital motion. Importantly we want to do IN SPACE so that we don’t need to rely on satellite uplink.</a:t>
            </a:r>
          </a:p>
        </p:txBody>
      </p:sp>
      <p:sp>
        <p:nvSpPr>
          <p:cNvPr id="4" name="Slide Number Placeholder 3"/>
          <p:cNvSpPr>
            <a:spLocks noGrp="1"/>
          </p:cNvSpPr>
          <p:nvPr>
            <p:ph type="sldNum" sz="quarter" idx="5"/>
          </p:nvPr>
        </p:nvSpPr>
        <p:spPr/>
        <p:txBody>
          <a:bodyPr/>
          <a:lstStyle/>
          <a:p>
            <a:fld id="{2C9796E4-A18D-FC41-AF14-05BB885BF045}" type="slidenum">
              <a:rPr lang="en-US" smtClean="0"/>
              <a:t>20</a:t>
            </a:fld>
            <a:endParaRPr lang="en-US"/>
          </a:p>
        </p:txBody>
      </p:sp>
    </p:spTree>
    <p:extLst>
      <p:ext uri="{BB962C8B-B14F-4D97-AF65-F5344CB8AC3E}">
        <p14:creationId xmlns:p14="http://schemas.microsoft.com/office/powerpoint/2010/main" val="1480617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find how to flow content, we first need to identify where are the useful information. Here are two satellites in the same orbit going front and back with coverage range shown in two colors. Let take two snapshots around 15 minutes apart. We can see that the blue satellite, 15 minutes ago, had served very similar locations as what the orange satellite is serving right now. From orange satellite’s view, its next neighbor in orbit has the content it needs right now.</a:t>
            </a:r>
          </a:p>
        </p:txBody>
      </p:sp>
      <p:sp>
        <p:nvSpPr>
          <p:cNvPr id="4" name="Slide Number Placeholder 3"/>
          <p:cNvSpPr>
            <a:spLocks noGrp="1"/>
          </p:cNvSpPr>
          <p:nvPr>
            <p:ph type="sldNum" sz="quarter" idx="5"/>
          </p:nvPr>
        </p:nvSpPr>
        <p:spPr/>
        <p:txBody>
          <a:bodyPr/>
          <a:lstStyle/>
          <a:p>
            <a:fld id="{2C9796E4-A18D-FC41-AF14-05BB885BF045}" type="slidenum">
              <a:rPr lang="en-US" smtClean="0"/>
              <a:t>21</a:t>
            </a:fld>
            <a:endParaRPr lang="en-US"/>
          </a:p>
        </p:txBody>
      </p:sp>
    </p:spTree>
    <p:extLst>
      <p:ext uri="{BB962C8B-B14F-4D97-AF65-F5344CB8AC3E}">
        <p14:creationId xmlns:p14="http://schemas.microsoft.com/office/powerpoint/2010/main" val="3596380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this in mind, all we need to do is to ask neighbors for what you need before going to the ground. When user’s request is a cache miss, cache server will send queries to neighbors who might have the wanted content because they were in the same region several minutes ago. This effectively creates a flow of popular content in the space in the opposite the direction of orbital motion. Now our satellites can adapt to drastically changing access patterns.</a:t>
            </a:r>
          </a:p>
        </p:txBody>
      </p:sp>
      <p:sp>
        <p:nvSpPr>
          <p:cNvPr id="4" name="Slide Number Placeholder 3"/>
          <p:cNvSpPr>
            <a:spLocks noGrp="1"/>
          </p:cNvSpPr>
          <p:nvPr>
            <p:ph type="sldNum" sz="quarter" idx="5"/>
          </p:nvPr>
        </p:nvSpPr>
        <p:spPr/>
        <p:txBody>
          <a:bodyPr/>
          <a:lstStyle/>
          <a:p>
            <a:fld id="{2C9796E4-A18D-FC41-AF14-05BB885BF045}" type="slidenum">
              <a:rPr lang="en-US" smtClean="0"/>
              <a:t>22</a:t>
            </a:fld>
            <a:endParaRPr lang="en-US"/>
          </a:p>
        </p:txBody>
      </p:sp>
    </p:spTree>
    <p:extLst>
      <p:ext uri="{BB962C8B-B14F-4D97-AF65-F5344CB8AC3E}">
        <p14:creationId xmlns:p14="http://schemas.microsoft.com/office/powerpoint/2010/main" val="3184054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tradeoffs here. In </a:t>
            </a:r>
            <a:r>
              <a:rPr lang="en-US" dirty="0" err="1"/>
              <a:t>starlink’s</a:t>
            </a:r>
            <a:r>
              <a:rPr lang="en-US" dirty="0"/>
              <a:t> topology, distance between satellites in the same orbit is much larger than the distance between parallel satellites. So fetching from your neighbors in different orbits will be more latency friendly. Surprisingly, your neighbors in different orbits also have very rich access pattern information that we can utilize and we can relay fetch from them. Due to time limitation, I will leave this part of detail to our paper.</a:t>
            </a:r>
          </a:p>
        </p:txBody>
      </p:sp>
      <p:sp>
        <p:nvSpPr>
          <p:cNvPr id="4" name="Slide Number Placeholder 3"/>
          <p:cNvSpPr>
            <a:spLocks noGrp="1"/>
          </p:cNvSpPr>
          <p:nvPr>
            <p:ph type="sldNum" sz="quarter" idx="5"/>
          </p:nvPr>
        </p:nvSpPr>
        <p:spPr/>
        <p:txBody>
          <a:bodyPr/>
          <a:lstStyle/>
          <a:p>
            <a:fld id="{2C9796E4-A18D-FC41-AF14-05BB885BF045}" type="slidenum">
              <a:rPr lang="en-US" smtClean="0"/>
              <a:t>23</a:t>
            </a:fld>
            <a:endParaRPr lang="en-US"/>
          </a:p>
        </p:txBody>
      </p:sp>
    </p:spTree>
    <p:extLst>
      <p:ext uri="{BB962C8B-B14F-4D97-AF65-F5344CB8AC3E}">
        <p14:creationId xmlns:p14="http://schemas.microsoft.com/office/powerpoint/2010/main" val="2960378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discuss the evaluation of </a:t>
            </a:r>
            <a:r>
              <a:rPr lang="en-US" err="1"/>
              <a:t>StarCDN</a:t>
            </a:r>
            <a:r>
              <a:rPr lang="en-US"/>
              <a:t>. </a:t>
            </a:r>
          </a:p>
        </p:txBody>
      </p:sp>
      <p:sp>
        <p:nvSpPr>
          <p:cNvPr id="4" name="Slide Number Placeholder 3"/>
          <p:cNvSpPr>
            <a:spLocks noGrp="1"/>
          </p:cNvSpPr>
          <p:nvPr>
            <p:ph type="sldNum" sz="quarter" idx="5"/>
          </p:nvPr>
        </p:nvSpPr>
        <p:spPr/>
        <p:txBody>
          <a:bodyPr/>
          <a:lstStyle/>
          <a:p>
            <a:fld id="{2C9796E4-A18D-FC41-AF14-05BB885BF045}" type="slidenum">
              <a:rPr lang="en-US" smtClean="0"/>
              <a:t>24</a:t>
            </a:fld>
            <a:endParaRPr lang="en-US"/>
          </a:p>
        </p:txBody>
      </p:sp>
    </p:spTree>
    <p:extLst>
      <p:ext uri="{BB962C8B-B14F-4D97-AF65-F5344CB8AC3E}">
        <p14:creationId xmlns:p14="http://schemas.microsoft.com/office/powerpoint/2010/main" val="1481928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evaluate our design, we need realistic access patterns from many places. This is hard to find because such traces are usually sensitive to CDN companies.</a:t>
            </a:r>
          </a:p>
        </p:txBody>
      </p:sp>
      <p:sp>
        <p:nvSpPr>
          <p:cNvPr id="4" name="Slide Number Placeholder 3"/>
          <p:cNvSpPr>
            <a:spLocks noGrp="1"/>
          </p:cNvSpPr>
          <p:nvPr>
            <p:ph type="sldNum" sz="quarter" idx="5"/>
          </p:nvPr>
        </p:nvSpPr>
        <p:spPr/>
        <p:txBody>
          <a:bodyPr/>
          <a:lstStyle/>
          <a:p>
            <a:fld id="{2C9796E4-A18D-FC41-AF14-05BB885BF045}" type="slidenum">
              <a:rPr lang="en-US" smtClean="0"/>
              <a:t>25</a:t>
            </a:fld>
            <a:endParaRPr lang="en-US"/>
          </a:p>
        </p:txBody>
      </p:sp>
    </p:spTree>
    <p:extLst>
      <p:ext uri="{BB962C8B-B14F-4D97-AF65-F5344CB8AC3E}">
        <p14:creationId xmlns:p14="http://schemas.microsoft.com/office/powerpoint/2010/main" val="1575813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address our and the research communities’ need, we enable high quality trace generation. There are previously works on generating accurate synthetic trace for a single server’s traffic. We built </a:t>
            </a:r>
            <a:r>
              <a:rPr lang="en-US" dirty="0" err="1"/>
              <a:t>SpaceGEN</a:t>
            </a:r>
            <a:r>
              <a:rPr lang="en-US" dirty="0"/>
              <a:t> , the FIRST tool on top of previous theories, to make this happen for multiple traces from multiple locations.</a:t>
            </a:r>
          </a:p>
        </p:txBody>
      </p:sp>
      <p:sp>
        <p:nvSpPr>
          <p:cNvPr id="4" name="Slide Number Placeholder 3"/>
          <p:cNvSpPr>
            <a:spLocks noGrp="1"/>
          </p:cNvSpPr>
          <p:nvPr>
            <p:ph type="sldNum" sz="quarter" idx="5"/>
          </p:nvPr>
        </p:nvSpPr>
        <p:spPr/>
        <p:txBody>
          <a:bodyPr/>
          <a:lstStyle/>
          <a:p>
            <a:fld id="{2C9796E4-A18D-FC41-AF14-05BB885BF045}" type="slidenum">
              <a:rPr lang="en-US" smtClean="0"/>
              <a:t>26</a:t>
            </a:fld>
            <a:endParaRPr lang="en-US"/>
          </a:p>
        </p:txBody>
      </p:sp>
    </p:spTree>
    <p:extLst>
      <p:ext uri="{BB962C8B-B14F-4D97-AF65-F5344CB8AC3E}">
        <p14:creationId xmlns:p14="http://schemas.microsoft.com/office/powerpoint/2010/main" val="186823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high level, </a:t>
            </a:r>
            <a:r>
              <a:rPr lang="en-US" dirty="0" err="1"/>
              <a:t>sapceGEN</a:t>
            </a:r>
            <a:r>
              <a:rPr lang="en-US" dirty="0"/>
              <a:t> takes several real traces as inputs. The statistics extractor will extract popularity footprint descriptor for each traces. Each footprint descriptor contains information about object size, number of access and hit rate and so on. We also extract a global correlation which captures how contents are accessed across different traces. These statistics are </a:t>
            </a:r>
            <a:r>
              <a:rPr lang="en-US" dirty="0" err="1"/>
              <a:t>anomalized</a:t>
            </a:r>
            <a:r>
              <a:rPr lang="en-US" dirty="0"/>
              <a:t>, concise, and publishable. Finally, our algorithm uses these statistics generate high-fidelity synthetic traces. This framework provides an end-to-end flow for publishing traces. </a:t>
            </a:r>
          </a:p>
        </p:txBody>
      </p:sp>
      <p:sp>
        <p:nvSpPr>
          <p:cNvPr id="4" name="Slide Number Placeholder 3"/>
          <p:cNvSpPr>
            <a:spLocks noGrp="1"/>
          </p:cNvSpPr>
          <p:nvPr>
            <p:ph type="sldNum" sz="quarter" idx="5"/>
          </p:nvPr>
        </p:nvSpPr>
        <p:spPr/>
        <p:txBody>
          <a:bodyPr/>
          <a:lstStyle/>
          <a:p>
            <a:fld id="{27FD8ABD-4FF7-4B35-A4BF-DFF8E7AF7A7D}" type="slidenum">
              <a:rPr lang="en-US" smtClean="0"/>
              <a:t>27</a:t>
            </a:fld>
            <a:endParaRPr lang="en-US"/>
          </a:p>
        </p:txBody>
      </p:sp>
    </p:spTree>
    <p:extLst>
      <p:ext uri="{BB962C8B-B14F-4D97-AF65-F5344CB8AC3E}">
        <p14:creationId xmlns:p14="http://schemas.microsoft.com/office/powerpoint/2010/main" val="3495789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briefly show the highlight of our generator. Here on the left, we have the CDF for the number of traces an object exists in. For example if game of throne appears in all nine traces, it will contribute to an object spread of 9. This is a metric for object correlation between traces and you can see the gap is very small. On the right we have aggregated traces request hit rate over different cache size in giga-bytes. when we replay each trace and again we have a very small difference.</a:t>
            </a:r>
          </a:p>
          <a:p>
            <a:endParaRPr lang="en-US" dirty="0"/>
          </a:p>
          <a:p>
            <a:r>
              <a:rPr lang="en-US" dirty="0"/>
              <a:t>Note: This is the "detail" slide for generator.</a:t>
            </a:r>
          </a:p>
        </p:txBody>
      </p:sp>
      <p:sp>
        <p:nvSpPr>
          <p:cNvPr id="4" name="Slide Number Placeholder 3"/>
          <p:cNvSpPr>
            <a:spLocks noGrp="1"/>
          </p:cNvSpPr>
          <p:nvPr>
            <p:ph type="sldNum" sz="quarter" idx="5"/>
          </p:nvPr>
        </p:nvSpPr>
        <p:spPr/>
        <p:txBody>
          <a:bodyPr/>
          <a:lstStyle/>
          <a:p>
            <a:fld id="{27FD8ABD-4FF7-4B35-A4BF-DFF8E7AF7A7D}" type="slidenum">
              <a:rPr lang="en-US" smtClean="0"/>
              <a:t>28</a:t>
            </a:fld>
            <a:endParaRPr lang="en-US"/>
          </a:p>
        </p:txBody>
      </p:sp>
    </p:spTree>
    <p:extLst>
      <p:ext uri="{BB962C8B-B14F-4D97-AF65-F5344CB8AC3E}">
        <p14:creationId xmlns:p14="http://schemas.microsoft.com/office/powerpoint/2010/main" val="3938957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Now let’s look into the evaluation of </a:t>
            </a:r>
            <a:r>
              <a:rPr lang="en-US" err="1"/>
              <a:t>StarCDN</a:t>
            </a:r>
            <a:r>
              <a:rPr lang="en-US"/>
              <a:t>. We generate 5-days-long synthetic traces from production traces and setup simulation framework using Microsoft’s </a:t>
            </a:r>
            <a:r>
              <a:rPr lang="en-US" err="1"/>
              <a:t>CosmicBeats</a:t>
            </a:r>
            <a:r>
              <a:rPr lang="en-US"/>
              <a:t> with cache </a:t>
            </a:r>
            <a:r>
              <a:rPr lang="en-US" err="1"/>
              <a:t>replayer</a:t>
            </a:r>
            <a:r>
              <a:rPr lang="en-US"/>
              <a:t>. Our trace has 2 billion requests and 2.5PB of traffic. We run 5 days of simulation using </a:t>
            </a:r>
            <a:r>
              <a:rPr lang="en-US" err="1"/>
              <a:t>Starlink’s</a:t>
            </a:r>
            <a:r>
              <a:rPr lang="en-US"/>
              <a:t> gen-1 53 degree inclination constellation with more than 1000 satellites by collecting their latest two line elements for their precise orbital motion.</a:t>
            </a:r>
          </a:p>
        </p:txBody>
      </p:sp>
      <p:sp>
        <p:nvSpPr>
          <p:cNvPr id="4" name="Slide Number Placeholder 3"/>
          <p:cNvSpPr>
            <a:spLocks noGrp="1"/>
          </p:cNvSpPr>
          <p:nvPr>
            <p:ph type="sldNum" sz="quarter" idx="5"/>
          </p:nvPr>
        </p:nvSpPr>
        <p:spPr/>
        <p:txBody>
          <a:bodyPr/>
          <a:lstStyle/>
          <a:p>
            <a:fld id="{27FD8ABD-4FF7-4B35-A4BF-DFF8E7AF7A7D}" type="slidenum">
              <a:rPr lang="en-US" smtClean="0"/>
              <a:t>29</a:t>
            </a:fld>
            <a:endParaRPr lang="en-US"/>
          </a:p>
        </p:txBody>
      </p:sp>
    </p:spTree>
    <p:extLst>
      <p:ext uri="{BB962C8B-B14F-4D97-AF65-F5344CB8AC3E}">
        <p14:creationId xmlns:p14="http://schemas.microsoft.com/office/powerpoint/2010/main" val="153763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 am going to focus on content delivery networks or CDNs which is one of the key internet infrastructures. It is designed to enhance the internet performance and reduce the cost of delivering content. [Animate CDN appear]CDN works via deploying countless edge servers around the world to cache and serve content from locations that are proximal to the users. [Animate remaining]The edge server is geographically close to clients to reduce latency and the content only needs to be fetched once for multiple deliveries to reduce WAN traffic.</a:t>
            </a:r>
          </a:p>
          <a:p>
            <a:endParaRPr lang="en-US" dirty="0"/>
          </a:p>
          <a:p>
            <a:r>
              <a:rPr lang="en-US" dirty="0"/>
              <a:t>Note: Use a better plot to demonstrate low latency</a:t>
            </a:r>
          </a:p>
          <a:p>
            <a:r>
              <a:rPr lang="en-US" dirty="0"/>
              <a:t>Note: animate the arrow</a:t>
            </a:r>
          </a:p>
        </p:txBody>
      </p:sp>
      <p:sp>
        <p:nvSpPr>
          <p:cNvPr id="4" name="Slide Number Placeholder 3"/>
          <p:cNvSpPr>
            <a:spLocks noGrp="1"/>
          </p:cNvSpPr>
          <p:nvPr>
            <p:ph type="sldNum" sz="quarter" idx="5"/>
          </p:nvPr>
        </p:nvSpPr>
        <p:spPr/>
        <p:txBody>
          <a:bodyPr/>
          <a:lstStyle/>
          <a:p>
            <a:fld id="{27FD8ABD-4FF7-4B35-A4BF-DFF8E7AF7A7D}" type="slidenum">
              <a:rPr lang="en-US" smtClean="0"/>
              <a:t>3</a:t>
            </a:fld>
            <a:endParaRPr lang="en-US"/>
          </a:p>
        </p:txBody>
      </p:sp>
    </p:spTree>
    <p:extLst>
      <p:ext uri="{BB962C8B-B14F-4D97-AF65-F5344CB8AC3E}">
        <p14:creationId xmlns:p14="http://schemas.microsoft.com/office/powerpoint/2010/main" val="64422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Here is the main result of our work, the byte hit rate of </a:t>
            </a:r>
            <a:r>
              <a:rPr lang="en-US" err="1"/>
              <a:t>StarCDN</a:t>
            </a:r>
            <a:r>
              <a:rPr lang="en-US"/>
              <a:t> over 5 days of global video traffic. On the X-axis we have cache size in giga byte and on the y axis we have the byte hit rate. This orange curve represents the hit rate of our baseline, which is placing LRU caches directly over satellite. </a:t>
            </a:r>
            <a:r>
              <a:rPr lang="en-US" err="1"/>
              <a:t>StarCDN</a:t>
            </a:r>
            <a:r>
              <a:rPr lang="en-US"/>
              <a:t> provides a maximum byte hit rate improvement of 15%. At the cache size of 100GB, </a:t>
            </a:r>
            <a:r>
              <a:rPr lang="en-US" err="1"/>
              <a:t>StarCDN</a:t>
            </a:r>
            <a:r>
              <a:rPr lang="en-US"/>
              <a:t> can save around 80% of earth-to-space bandwidth usage with its high hit rate. Here we also plot the optimal hit rate in the ideal case when there are no orbital motions at all. We also evaluate </a:t>
            </a:r>
            <a:r>
              <a:rPr lang="en-US" err="1"/>
              <a:t>StarCDN</a:t>
            </a:r>
            <a:r>
              <a:rPr lang="en-US"/>
              <a:t> over web and download traffics to see how our design works on different traffic classes. </a:t>
            </a:r>
            <a:r>
              <a:rPr lang="en-US" err="1"/>
              <a:t>StarCDN</a:t>
            </a:r>
            <a:r>
              <a:rPr lang="en-US"/>
              <a:t> yields 10 byte hit rate improvement for web traffic and 27% improvement for downloads. This helps improve latency</a:t>
            </a:r>
          </a:p>
          <a:p>
            <a:pPr lvl="1"/>
            <a:endParaRPr lang="en-US"/>
          </a:p>
          <a:p>
            <a:pPr lvl="1"/>
            <a:r>
              <a:rPr lang="en-US"/>
              <a:t>Note: LRU-&gt;Baseline. explain more on the LRU baseline.</a:t>
            </a:r>
          </a:p>
        </p:txBody>
      </p:sp>
      <p:sp>
        <p:nvSpPr>
          <p:cNvPr id="4" name="Slide Number Placeholder 3"/>
          <p:cNvSpPr>
            <a:spLocks noGrp="1"/>
          </p:cNvSpPr>
          <p:nvPr>
            <p:ph type="sldNum" sz="quarter" idx="5"/>
          </p:nvPr>
        </p:nvSpPr>
        <p:spPr/>
        <p:txBody>
          <a:bodyPr/>
          <a:lstStyle/>
          <a:p>
            <a:fld id="{27FD8ABD-4FF7-4B35-A4BF-DFF8E7AF7A7D}" type="slidenum">
              <a:rPr lang="en-US" smtClean="0"/>
              <a:t>30</a:t>
            </a:fld>
            <a:endParaRPr lang="en-US"/>
          </a:p>
        </p:txBody>
      </p:sp>
    </p:spTree>
    <p:extLst>
      <p:ext uri="{BB962C8B-B14F-4D97-AF65-F5344CB8AC3E}">
        <p14:creationId xmlns:p14="http://schemas.microsoft.com/office/powerpoint/2010/main" val="863998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You can also find other detailed </a:t>
            </a:r>
            <a:r>
              <a:rPr lang="en-US" dirty="0" err="1"/>
              <a:t>reults</a:t>
            </a:r>
            <a:r>
              <a:rPr lang="en-US" dirty="0"/>
              <a:t> in our paper including ablation study, latency, various design tradeoffs, and so on.</a:t>
            </a:r>
          </a:p>
        </p:txBody>
      </p:sp>
      <p:sp>
        <p:nvSpPr>
          <p:cNvPr id="4" name="Slide Number Placeholder 3"/>
          <p:cNvSpPr>
            <a:spLocks noGrp="1"/>
          </p:cNvSpPr>
          <p:nvPr>
            <p:ph type="sldNum" sz="quarter" idx="5"/>
          </p:nvPr>
        </p:nvSpPr>
        <p:spPr/>
        <p:txBody>
          <a:bodyPr/>
          <a:lstStyle/>
          <a:p>
            <a:fld id="{27FD8ABD-4FF7-4B35-A4BF-DFF8E7AF7A7D}" type="slidenum">
              <a:rPr lang="en-US" smtClean="0"/>
              <a:t>31</a:t>
            </a:fld>
            <a:endParaRPr lang="en-US"/>
          </a:p>
        </p:txBody>
      </p:sp>
    </p:spTree>
    <p:extLst>
      <p:ext uri="{BB962C8B-B14F-4D97-AF65-F5344CB8AC3E}">
        <p14:creationId xmlns:p14="http://schemas.microsoft.com/office/powerpoint/2010/main" val="2602713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We present a novel CDN architecture to optimize satellite network user experience and uplink usage using consistent hashing and relayed fetch. We release our synthetic trace generation framework to enable large scale evaluation. If you are interested in our dataset and codes feel free to check this link. This concludes my talk and I’m happy to take questions.</a:t>
            </a:r>
          </a:p>
        </p:txBody>
      </p:sp>
      <p:sp>
        <p:nvSpPr>
          <p:cNvPr id="4" name="Slide Number Placeholder 3"/>
          <p:cNvSpPr>
            <a:spLocks noGrp="1"/>
          </p:cNvSpPr>
          <p:nvPr>
            <p:ph type="sldNum" sz="quarter" idx="5"/>
          </p:nvPr>
        </p:nvSpPr>
        <p:spPr/>
        <p:txBody>
          <a:bodyPr/>
          <a:lstStyle/>
          <a:p>
            <a:fld id="{27FD8ABD-4FF7-4B35-A4BF-DFF8E7AF7A7D}" type="slidenum">
              <a:rPr lang="en-US" smtClean="0"/>
              <a:t>32</a:t>
            </a:fld>
            <a:endParaRPr lang="en-US"/>
          </a:p>
        </p:txBody>
      </p:sp>
    </p:spTree>
    <p:extLst>
      <p:ext uri="{BB962C8B-B14F-4D97-AF65-F5344CB8AC3E}">
        <p14:creationId xmlns:p14="http://schemas.microsoft.com/office/powerpoint/2010/main" val="1966492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04D0F-2BC8-687F-29AA-DD78D5E19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71508C-B063-DBDA-9E19-AA3076023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D96BE-03D8-EE36-DD5B-098AEC96EAAE}"/>
              </a:ext>
            </a:extLst>
          </p:cNvPr>
          <p:cNvSpPr>
            <a:spLocks noGrp="1"/>
          </p:cNvSpPr>
          <p:nvPr>
            <p:ph type="body" idx="1"/>
          </p:nvPr>
        </p:nvSpPr>
        <p:spPr/>
        <p:txBody>
          <a:bodyPr/>
          <a:lstStyle/>
          <a:p>
            <a:r>
              <a:rPr lang="en-US" dirty="0"/>
              <a:t>However, recent work has shown that terrestrial CDNs do not work well for satellite traffic and let me tell you why. The first problem is latency. Current LEO satellite networks operate in a bent-pipe architecture. What this means is that a user connects to a satellite, which in turn connects to the ground station. The ground station then connects to an edge server of the terrestrial CDN. [Animate content going from CDN-&gt; GS-&gt;Satellite-&gt;User] When a user wants to watch some content, say Friends, then it will come from the CDN edge, to the GS, to the satellite, then to the user. [Animate new content flow] As you can see, I still have to go over the satellite link for each bit of content. [Animate more flows] This means that there is a long latency hop back and forth to space. Even if the CDN is close to me, I have to go all the way to the orbit and back so I do not end up getting the latency benefit of CDNs. </a:t>
            </a:r>
          </a:p>
          <a:p>
            <a:r>
              <a:rPr lang="en-US" dirty="0"/>
              <a:t>Note: Highlight link congestion </a:t>
            </a:r>
          </a:p>
          <a:p>
            <a:r>
              <a:rPr lang="en-US" dirty="0"/>
              <a:t>Note:  Change color for uplink as more traffic go through. Change to a different show instead of game of throne.</a:t>
            </a:r>
          </a:p>
        </p:txBody>
      </p:sp>
      <p:sp>
        <p:nvSpPr>
          <p:cNvPr id="4" name="Slide Number Placeholder 3">
            <a:extLst>
              <a:ext uri="{FF2B5EF4-FFF2-40B4-BE49-F238E27FC236}">
                <a16:creationId xmlns:a16="http://schemas.microsoft.com/office/drawing/2014/main" id="{259CE4CA-7FDB-29ED-190E-E674FBAA46EE}"/>
              </a:ext>
            </a:extLst>
          </p:cNvPr>
          <p:cNvSpPr>
            <a:spLocks noGrp="1"/>
          </p:cNvSpPr>
          <p:nvPr>
            <p:ph type="sldNum" sz="quarter" idx="5"/>
          </p:nvPr>
        </p:nvSpPr>
        <p:spPr/>
        <p:txBody>
          <a:bodyPr/>
          <a:lstStyle/>
          <a:p>
            <a:fld id="{2C9796E4-A18D-FC41-AF14-05BB885BF045}" type="slidenum">
              <a:rPr lang="en-US" smtClean="0"/>
              <a:t>4</a:t>
            </a:fld>
            <a:endParaRPr lang="en-US"/>
          </a:p>
        </p:txBody>
      </p:sp>
    </p:spTree>
    <p:extLst>
      <p:ext uri="{BB962C8B-B14F-4D97-AF65-F5344CB8AC3E}">
        <p14:creationId xmlns:p14="http://schemas.microsoft.com/office/powerpoint/2010/main" val="2444591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00563-326B-2CE2-7647-59B9270FD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41BB6-135C-CD89-1E0F-698DBBF9E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0F581-445E-F694-DBBF-B775F78B909F}"/>
              </a:ext>
            </a:extLst>
          </p:cNvPr>
          <p:cNvSpPr>
            <a:spLocks noGrp="1"/>
          </p:cNvSpPr>
          <p:nvPr>
            <p:ph type="body" idx="1"/>
          </p:nvPr>
        </p:nvSpPr>
        <p:spPr/>
        <p:txBody>
          <a:bodyPr/>
          <a:lstStyle/>
          <a:p>
            <a:r>
              <a:rPr lang="en-US" dirty="0"/>
              <a:t>There is also a second problem with this. This uplink between the ground station to the satellite is being shared by many many users and is a bottleneck. </a:t>
            </a:r>
            <a:r>
              <a:rPr lang="en-US" dirty="0" err="1"/>
              <a:t>Starlink</a:t>
            </a:r>
            <a:r>
              <a:rPr lang="en-US" dirty="0"/>
              <a:t> spends a lot of time to apply for more bandwidth for earth-and-space links from FCC  because these bandwidth are very precious. When people request content, they have to get the data from Earth every time and the uplink usage will be very high. I do not get any bandwidth efficiency for satellite links by using CDN, even the content is in the terrestrial CDN </a:t>
            </a:r>
            <a:r>
              <a:rPr lang="en-US" dirty="0" err="1"/>
              <a:t>cahce</a:t>
            </a:r>
            <a:r>
              <a:rPr lang="en-US" dirty="0"/>
              <a:t>. Therefore, we also lose the second benefit of CDNs. I was going to deploy CDN to improve latency and to improve my network efficiency, unfortunately, here I do not get any of these benefits.  [pause for 3 seconds] What can we do here?</a:t>
            </a:r>
          </a:p>
        </p:txBody>
      </p:sp>
      <p:sp>
        <p:nvSpPr>
          <p:cNvPr id="4" name="Slide Number Placeholder 3">
            <a:extLst>
              <a:ext uri="{FF2B5EF4-FFF2-40B4-BE49-F238E27FC236}">
                <a16:creationId xmlns:a16="http://schemas.microsoft.com/office/drawing/2014/main" id="{A00E6EA9-4BC8-7E4E-42A8-4C678FE611DF}"/>
              </a:ext>
            </a:extLst>
          </p:cNvPr>
          <p:cNvSpPr>
            <a:spLocks noGrp="1"/>
          </p:cNvSpPr>
          <p:nvPr>
            <p:ph type="sldNum" sz="quarter" idx="5"/>
          </p:nvPr>
        </p:nvSpPr>
        <p:spPr/>
        <p:txBody>
          <a:bodyPr/>
          <a:lstStyle/>
          <a:p>
            <a:fld id="{2C9796E4-A18D-FC41-AF14-05BB885BF045}" type="slidenum">
              <a:rPr lang="en-US" smtClean="0"/>
              <a:t>5</a:t>
            </a:fld>
            <a:endParaRPr lang="en-US"/>
          </a:p>
        </p:txBody>
      </p:sp>
    </p:spTree>
    <p:extLst>
      <p:ext uri="{BB962C8B-B14F-4D97-AF65-F5344CB8AC3E}">
        <p14:creationId xmlns:p14="http://schemas.microsoft.com/office/powerpoint/2010/main" val="1533976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idea. What if we put the CDN in space? [pause for 3 seconds] It is actually not that crazy.  More and more companies are deploying computational and storage resources in space. In fact, modern satellites are just computers flying around in orbits.</a:t>
            </a:r>
          </a:p>
        </p:txBody>
      </p:sp>
      <p:sp>
        <p:nvSpPr>
          <p:cNvPr id="4" name="Slide Number Placeholder 3"/>
          <p:cNvSpPr>
            <a:spLocks noGrp="1"/>
          </p:cNvSpPr>
          <p:nvPr>
            <p:ph type="sldNum" sz="quarter" idx="5"/>
          </p:nvPr>
        </p:nvSpPr>
        <p:spPr/>
        <p:txBody>
          <a:bodyPr/>
          <a:lstStyle/>
          <a:p>
            <a:fld id="{2C9796E4-A18D-FC41-AF14-05BB885BF045}" type="slidenum">
              <a:rPr lang="en-US" smtClean="0"/>
              <a:t>6</a:t>
            </a:fld>
            <a:endParaRPr lang="en-US"/>
          </a:p>
        </p:txBody>
      </p:sp>
    </p:spTree>
    <p:extLst>
      <p:ext uri="{BB962C8B-B14F-4D97-AF65-F5344CB8AC3E}">
        <p14:creationId xmlns:p14="http://schemas.microsoft.com/office/powerpoint/2010/main" val="1090215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bring back the advantages of CDNs that we wanted. [Animate cache server appear]By placing a cache server on the satellite, when the requested content is in the cache, the satellite can directly reply to the client and reduce the latency for users. If the cached content is not in the server, we can retrieve it from the terrestrial CDNs and save a replica on the satellite. If multiple users are requesting the same content, we can distribute the content from our satellite cache directly. I do not need to keep using the uplink to fetch it again and again. This will reduce the load on the critical uplink from the ground station to the satellite. This is great. Today, I am going to talk about exactly how to do that. I am going to present to you our system called </a:t>
            </a:r>
            <a:r>
              <a:rPr lang="en-US" dirty="0" err="1"/>
              <a:t>StarCDN</a:t>
            </a:r>
            <a:r>
              <a:rPr lang="en-US" dirty="0"/>
              <a:t> which deploys CDNs in space. We mainly deal with three challenges and I will present them one by one.</a:t>
            </a:r>
          </a:p>
          <a:p>
            <a:endParaRPr lang="en-US" dirty="0"/>
          </a:p>
          <a:p>
            <a:r>
              <a:rPr lang="en-US" dirty="0"/>
              <a:t>Note: Animate the cache server appear</a:t>
            </a:r>
          </a:p>
        </p:txBody>
      </p:sp>
      <p:sp>
        <p:nvSpPr>
          <p:cNvPr id="4" name="Slide Number Placeholder 3"/>
          <p:cNvSpPr>
            <a:spLocks noGrp="1"/>
          </p:cNvSpPr>
          <p:nvPr>
            <p:ph type="sldNum" sz="quarter" idx="5"/>
          </p:nvPr>
        </p:nvSpPr>
        <p:spPr/>
        <p:txBody>
          <a:bodyPr/>
          <a:lstStyle/>
          <a:p>
            <a:fld id="{2C9796E4-A18D-FC41-AF14-05BB885BF045}" type="slidenum">
              <a:rPr lang="en-US" smtClean="0"/>
              <a:t>7</a:t>
            </a:fld>
            <a:endParaRPr lang="en-US"/>
          </a:p>
        </p:txBody>
      </p:sp>
    </p:spTree>
    <p:extLst>
      <p:ext uri="{BB962C8B-B14F-4D97-AF65-F5344CB8AC3E}">
        <p14:creationId xmlns:p14="http://schemas.microsoft.com/office/powerpoint/2010/main" val="740065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problem is content duplication. Let me tell you what this means. To provide optimal service, satellite networks use dense deployments comprising thousands of satellites. At any time instant, a </a:t>
            </a:r>
            <a:r>
              <a:rPr lang="en-US" err="1"/>
              <a:t>Starlink</a:t>
            </a:r>
            <a:r>
              <a:rPr lang="en-US"/>
              <a:t> user can have 10+ satellites in view. If I am a </a:t>
            </a:r>
            <a:r>
              <a:rPr lang="en-US" err="1"/>
              <a:t>Starlink</a:t>
            </a:r>
            <a:r>
              <a:rPr lang="en-US"/>
              <a:t> user in Coimbra, there are always more than 10 satellites over my head that I can connect to. This is important for load balancing and good quality of experience for </a:t>
            </a:r>
            <a:r>
              <a:rPr lang="en-US" err="1"/>
              <a:t>Starlink</a:t>
            </a:r>
            <a:r>
              <a:rPr lang="en-US"/>
              <a:t>.  </a:t>
            </a:r>
          </a:p>
          <a:p>
            <a:endParaRPr lang="en-US"/>
          </a:p>
          <a:p>
            <a:r>
              <a:rPr lang="en-US"/>
              <a:t>Note: problem -&gt; challenge for consistency</a:t>
            </a:r>
          </a:p>
          <a:p>
            <a:endParaRPr lang="en-US"/>
          </a:p>
          <a:p>
            <a:r>
              <a:rPr lang="en-US"/>
              <a:t>[Backup] When a user connects to the LEO constellation, the link is scheduled by a global scheduler taking weather, traffic load channel conditions into considerations. A user is therefore possible to connect to any satellite in view, not necessarily the closest one.</a:t>
            </a:r>
          </a:p>
        </p:txBody>
      </p:sp>
      <p:sp>
        <p:nvSpPr>
          <p:cNvPr id="4" name="Slide Number Placeholder 3"/>
          <p:cNvSpPr>
            <a:spLocks noGrp="1"/>
          </p:cNvSpPr>
          <p:nvPr>
            <p:ph type="sldNum" sz="quarter" idx="5"/>
          </p:nvPr>
        </p:nvSpPr>
        <p:spPr/>
        <p:txBody>
          <a:bodyPr/>
          <a:lstStyle/>
          <a:p>
            <a:fld id="{2C9796E4-A18D-FC41-AF14-05BB885BF045}" type="slidenum">
              <a:rPr lang="en-US" smtClean="0"/>
              <a:t>8</a:t>
            </a:fld>
            <a:endParaRPr lang="en-US"/>
          </a:p>
        </p:txBody>
      </p:sp>
    </p:spTree>
    <p:extLst>
      <p:ext uri="{BB962C8B-B14F-4D97-AF65-F5344CB8AC3E}">
        <p14:creationId xmlns:p14="http://schemas.microsoft.com/office/powerpoint/2010/main" val="1053494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4FD0E-D9BA-C52D-9113-063FD733F3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C2C3D-85B6-2919-C353-6F890F4652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E7FE1-A188-7DE0-6C1C-0CF7E79E2B9D}"/>
              </a:ext>
            </a:extLst>
          </p:cNvPr>
          <p:cNvSpPr>
            <a:spLocks noGrp="1"/>
          </p:cNvSpPr>
          <p:nvPr>
            <p:ph type="body" idx="1"/>
          </p:nvPr>
        </p:nvSpPr>
        <p:spPr/>
        <p:txBody>
          <a:bodyPr/>
          <a:lstStyle/>
          <a:p>
            <a:r>
              <a:rPr lang="en-US"/>
              <a:t>At any time, I can connect to only one of these satellites. </a:t>
            </a:r>
          </a:p>
        </p:txBody>
      </p:sp>
      <p:sp>
        <p:nvSpPr>
          <p:cNvPr id="4" name="Slide Number Placeholder 3">
            <a:extLst>
              <a:ext uri="{FF2B5EF4-FFF2-40B4-BE49-F238E27FC236}">
                <a16:creationId xmlns:a16="http://schemas.microsoft.com/office/drawing/2014/main" id="{7F0E54F7-DC9E-C401-08BA-351DA231E00A}"/>
              </a:ext>
            </a:extLst>
          </p:cNvPr>
          <p:cNvSpPr>
            <a:spLocks noGrp="1"/>
          </p:cNvSpPr>
          <p:nvPr>
            <p:ph type="sldNum" sz="quarter" idx="5"/>
          </p:nvPr>
        </p:nvSpPr>
        <p:spPr/>
        <p:txBody>
          <a:bodyPr/>
          <a:lstStyle/>
          <a:p>
            <a:fld id="{2C9796E4-A18D-FC41-AF14-05BB885BF045}" type="slidenum">
              <a:rPr lang="en-US" smtClean="0"/>
              <a:t>9</a:t>
            </a:fld>
            <a:endParaRPr lang="en-US"/>
          </a:p>
        </p:txBody>
      </p:sp>
    </p:spTree>
    <p:extLst>
      <p:ext uri="{BB962C8B-B14F-4D97-AF65-F5344CB8AC3E}">
        <p14:creationId xmlns:p14="http://schemas.microsoft.com/office/powerpoint/2010/main" val="1204658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D1F4C67-B627-C84C-86D3-CF59D846D6FD}"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4989B-6BB3-4348-9E99-E374829309D1}" type="slidenum">
              <a:rPr lang="en-US" smtClean="0"/>
              <a:t>‹#›</a:t>
            </a:fld>
            <a:endParaRPr lang="en-US"/>
          </a:p>
        </p:txBody>
      </p:sp>
    </p:spTree>
    <p:extLst>
      <p:ext uri="{BB962C8B-B14F-4D97-AF65-F5344CB8AC3E}">
        <p14:creationId xmlns:p14="http://schemas.microsoft.com/office/powerpoint/2010/main" val="1722620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1F4C67-B627-C84C-86D3-CF59D846D6FD}"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4989B-6BB3-4348-9E99-E374829309D1}" type="slidenum">
              <a:rPr lang="en-US" smtClean="0"/>
              <a:t>‹#›</a:t>
            </a:fld>
            <a:endParaRPr lang="en-US"/>
          </a:p>
        </p:txBody>
      </p:sp>
    </p:spTree>
    <p:extLst>
      <p:ext uri="{BB962C8B-B14F-4D97-AF65-F5344CB8AC3E}">
        <p14:creationId xmlns:p14="http://schemas.microsoft.com/office/powerpoint/2010/main" val="224849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1F4C67-B627-C84C-86D3-CF59D846D6FD}"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4989B-6BB3-4348-9E99-E374829309D1}" type="slidenum">
              <a:rPr lang="en-US" smtClean="0"/>
              <a:t>‹#›</a:t>
            </a:fld>
            <a:endParaRPr lang="en-US"/>
          </a:p>
        </p:txBody>
      </p:sp>
    </p:spTree>
    <p:extLst>
      <p:ext uri="{BB962C8B-B14F-4D97-AF65-F5344CB8AC3E}">
        <p14:creationId xmlns:p14="http://schemas.microsoft.com/office/powerpoint/2010/main" val="151488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1F4C67-B627-C84C-86D3-CF59D846D6FD}"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4989B-6BB3-4348-9E99-E374829309D1}" type="slidenum">
              <a:rPr lang="en-US" smtClean="0"/>
              <a:t>‹#›</a:t>
            </a:fld>
            <a:endParaRPr lang="en-US"/>
          </a:p>
        </p:txBody>
      </p:sp>
    </p:spTree>
    <p:extLst>
      <p:ext uri="{BB962C8B-B14F-4D97-AF65-F5344CB8AC3E}">
        <p14:creationId xmlns:p14="http://schemas.microsoft.com/office/powerpoint/2010/main" val="3364244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1F4C67-B627-C84C-86D3-CF59D846D6FD}"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4989B-6BB3-4348-9E99-E374829309D1}" type="slidenum">
              <a:rPr lang="en-US" smtClean="0"/>
              <a:t>‹#›</a:t>
            </a:fld>
            <a:endParaRPr lang="en-US"/>
          </a:p>
        </p:txBody>
      </p:sp>
    </p:spTree>
    <p:extLst>
      <p:ext uri="{BB962C8B-B14F-4D97-AF65-F5344CB8AC3E}">
        <p14:creationId xmlns:p14="http://schemas.microsoft.com/office/powerpoint/2010/main" val="1792732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1F4C67-B627-C84C-86D3-CF59D846D6FD}" type="datetimeFigureOut">
              <a:rPr lang="en-US" smtClean="0"/>
              <a:t>9/10/25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4989B-6BB3-4348-9E99-E374829309D1}" type="slidenum">
              <a:rPr lang="en-US" smtClean="0"/>
              <a:t>‹#›</a:t>
            </a:fld>
            <a:endParaRPr lang="en-US"/>
          </a:p>
        </p:txBody>
      </p:sp>
    </p:spTree>
    <p:extLst>
      <p:ext uri="{BB962C8B-B14F-4D97-AF65-F5344CB8AC3E}">
        <p14:creationId xmlns:p14="http://schemas.microsoft.com/office/powerpoint/2010/main" val="620389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1F4C67-B627-C84C-86D3-CF59D846D6FD}" type="datetimeFigureOut">
              <a:rPr lang="en-US" smtClean="0"/>
              <a:t>9/10/25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4989B-6BB3-4348-9E99-E374829309D1}" type="slidenum">
              <a:rPr lang="en-US" smtClean="0"/>
              <a:t>‹#›</a:t>
            </a:fld>
            <a:endParaRPr lang="en-US"/>
          </a:p>
        </p:txBody>
      </p:sp>
    </p:spTree>
    <p:extLst>
      <p:ext uri="{BB962C8B-B14F-4D97-AF65-F5344CB8AC3E}">
        <p14:creationId xmlns:p14="http://schemas.microsoft.com/office/powerpoint/2010/main" val="2222373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1F4C67-B627-C84C-86D3-CF59D846D6FD}" type="datetimeFigureOut">
              <a:rPr lang="en-US" smtClean="0"/>
              <a:t>9/10/25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4989B-6BB3-4348-9E99-E374829309D1}" type="slidenum">
              <a:rPr lang="en-US" smtClean="0"/>
              <a:t>‹#›</a:t>
            </a:fld>
            <a:endParaRPr lang="en-US"/>
          </a:p>
        </p:txBody>
      </p:sp>
    </p:spTree>
    <p:extLst>
      <p:ext uri="{BB962C8B-B14F-4D97-AF65-F5344CB8AC3E}">
        <p14:creationId xmlns:p14="http://schemas.microsoft.com/office/powerpoint/2010/main" val="430178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1F4C67-B627-C84C-86D3-CF59D846D6FD}" type="datetimeFigureOut">
              <a:rPr lang="en-US" smtClean="0"/>
              <a:t>9/10/25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4989B-6BB3-4348-9E99-E374829309D1}" type="slidenum">
              <a:rPr lang="en-US" smtClean="0"/>
              <a:t>‹#›</a:t>
            </a:fld>
            <a:endParaRPr lang="en-US"/>
          </a:p>
        </p:txBody>
      </p:sp>
    </p:spTree>
    <p:extLst>
      <p:ext uri="{BB962C8B-B14F-4D97-AF65-F5344CB8AC3E}">
        <p14:creationId xmlns:p14="http://schemas.microsoft.com/office/powerpoint/2010/main" val="2413477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1F4C67-B627-C84C-86D3-CF59D846D6FD}" type="datetimeFigureOut">
              <a:rPr lang="en-US" smtClean="0"/>
              <a:t>9/10/25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4989B-6BB3-4348-9E99-E374829309D1}" type="slidenum">
              <a:rPr lang="en-US" smtClean="0"/>
              <a:t>‹#›</a:t>
            </a:fld>
            <a:endParaRPr lang="en-US"/>
          </a:p>
        </p:txBody>
      </p:sp>
    </p:spTree>
    <p:extLst>
      <p:ext uri="{BB962C8B-B14F-4D97-AF65-F5344CB8AC3E}">
        <p14:creationId xmlns:p14="http://schemas.microsoft.com/office/powerpoint/2010/main" val="797468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1F4C67-B627-C84C-86D3-CF59D846D6FD}" type="datetimeFigureOut">
              <a:rPr lang="en-US" smtClean="0"/>
              <a:t>9/10/25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4989B-6BB3-4348-9E99-E374829309D1}" type="slidenum">
              <a:rPr lang="en-US" smtClean="0"/>
              <a:t>‹#›</a:t>
            </a:fld>
            <a:endParaRPr lang="en-US"/>
          </a:p>
        </p:txBody>
      </p:sp>
    </p:spTree>
    <p:extLst>
      <p:ext uri="{BB962C8B-B14F-4D97-AF65-F5344CB8AC3E}">
        <p14:creationId xmlns:p14="http://schemas.microsoft.com/office/powerpoint/2010/main" val="244516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F4C67-B627-C84C-86D3-CF59D846D6FD}" type="datetimeFigureOut">
              <a:rPr lang="en-US" smtClean="0"/>
              <a:t>9/10/25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4989B-6BB3-4348-9E99-E374829309D1}" type="slidenum">
              <a:rPr lang="en-US" smtClean="0"/>
              <a:t>‹#›</a:t>
            </a:fld>
            <a:endParaRPr lang="en-US"/>
          </a:p>
        </p:txBody>
      </p:sp>
    </p:spTree>
    <p:extLst>
      <p:ext uri="{BB962C8B-B14F-4D97-AF65-F5344CB8AC3E}">
        <p14:creationId xmlns:p14="http://schemas.microsoft.com/office/powerpoint/2010/main" val="28196444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7_2C148FC8.xm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9.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20.sv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9.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20.sv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20.svg"/><Relationship Id="rId17" Type="http://schemas.openxmlformats.org/officeDocument/2006/relationships/image" Target="../media/image60.png"/><Relationship Id="rId2" Type="http://schemas.openxmlformats.org/officeDocument/2006/relationships/notesSlide" Target="../notesSlides/notesSlide15.xml"/><Relationship Id="rId16" Type="http://schemas.openxmlformats.org/officeDocument/2006/relationships/image" Target="../media/image59.svg"/><Relationship Id="rId1" Type="http://schemas.openxmlformats.org/officeDocument/2006/relationships/slideLayout" Target="../slideLayouts/slideLayout2.xml"/><Relationship Id="rId6" Type="http://schemas.openxmlformats.org/officeDocument/2006/relationships/image" Target="../media/image51.svg"/><Relationship Id="rId11" Type="http://schemas.openxmlformats.org/officeDocument/2006/relationships/image" Target="../media/image19.png"/><Relationship Id="rId5" Type="http://schemas.openxmlformats.org/officeDocument/2006/relationships/image" Target="../media/image50.png"/><Relationship Id="rId15" Type="http://schemas.openxmlformats.org/officeDocument/2006/relationships/image" Target="../media/image58.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7.svg"/></Relationships>
</file>

<file path=ppt/slides/_rels/slide1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6.png"/><Relationship Id="rId18" Type="http://schemas.openxmlformats.org/officeDocument/2006/relationships/image" Target="../media/image63.svg"/><Relationship Id="rId3" Type="http://schemas.openxmlformats.org/officeDocument/2006/relationships/image" Target="../media/image48.png"/><Relationship Id="rId21" Type="http://schemas.openxmlformats.org/officeDocument/2006/relationships/image" Target="../media/image60.png"/><Relationship Id="rId7" Type="http://schemas.openxmlformats.org/officeDocument/2006/relationships/image" Target="../media/image52.png"/><Relationship Id="rId12" Type="http://schemas.openxmlformats.org/officeDocument/2006/relationships/image" Target="../media/image20.svg"/><Relationship Id="rId17" Type="http://schemas.openxmlformats.org/officeDocument/2006/relationships/image" Target="../media/image62.png"/><Relationship Id="rId2" Type="http://schemas.openxmlformats.org/officeDocument/2006/relationships/notesSlide" Target="../notesSlides/notesSlide16.xml"/><Relationship Id="rId16" Type="http://schemas.openxmlformats.org/officeDocument/2006/relationships/image" Target="../media/image59.svg"/><Relationship Id="rId20" Type="http://schemas.openxmlformats.org/officeDocument/2006/relationships/image" Target="../media/image65.svg"/><Relationship Id="rId1" Type="http://schemas.openxmlformats.org/officeDocument/2006/relationships/slideLayout" Target="../slideLayouts/slideLayout2.xml"/><Relationship Id="rId6" Type="http://schemas.openxmlformats.org/officeDocument/2006/relationships/image" Target="../media/image51.svg"/><Relationship Id="rId11" Type="http://schemas.openxmlformats.org/officeDocument/2006/relationships/image" Target="../media/image19.png"/><Relationship Id="rId5" Type="http://schemas.openxmlformats.org/officeDocument/2006/relationships/image" Target="../media/image50.png"/><Relationship Id="rId15" Type="http://schemas.openxmlformats.org/officeDocument/2006/relationships/image" Target="../media/image58.png"/><Relationship Id="rId10" Type="http://schemas.openxmlformats.org/officeDocument/2006/relationships/image" Target="../media/image55.svg"/><Relationship Id="rId19" Type="http://schemas.openxmlformats.org/officeDocument/2006/relationships/image" Target="../media/image64.pn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7.svg"/><Relationship Id="rId22" Type="http://schemas.openxmlformats.org/officeDocument/2006/relationships/image" Target="../media/image61.svg"/></Relationships>
</file>

<file path=ppt/slides/_rels/slide17.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3" Type="http://schemas.microsoft.com/office/2017/06/relationships/model3d" Target="../media/model3d1.glb"/><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microsoft.com/office/2017/06/relationships/model3d" Target="../media/model3d2.glb"/><Relationship Id="rId15" Type="http://schemas.openxmlformats.org/officeDocument/2006/relationships/image" Target="../media/image76.svg"/><Relationship Id="rId10" Type="http://schemas.openxmlformats.org/officeDocument/2006/relationships/image" Target="../media/image71.svg"/><Relationship Id="rId4" Type="http://schemas.openxmlformats.org/officeDocument/2006/relationships/image" Target="../media/image66.png"/><Relationship Id="rId9" Type="http://schemas.openxmlformats.org/officeDocument/2006/relationships/image" Target="../media/image70.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78.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77.png"/><Relationship Id="rId2" Type="http://schemas.openxmlformats.org/officeDocument/2006/relationships/notesSlide" Target="../notesSlides/notesSlide18.xml"/><Relationship Id="rId16" Type="http://schemas.openxmlformats.org/officeDocument/2006/relationships/image" Target="../media/image69.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68.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microsoft.com/office/2017/06/relationships/model3d" Target="../media/model3d1.glb"/><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7.png"/><Relationship Id="rId5" Type="http://schemas.microsoft.com/office/2017/06/relationships/model3d" Target="../media/model3d2.glb"/><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83.svg"/><Relationship Id="rId17" Type="http://schemas.openxmlformats.org/officeDocument/2006/relationships/image" Target="../media/image60.png"/><Relationship Id="rId2" Type="http://schemas.openxmlformats.org/officeDocument/2006/relationships/notesSlide" Target="../notesSlides/notesSlide22.xml"/><Relationship Id="rId16" Type="http://schemas.openxmlformats.org/officeDocument/2006/relationships/image" Target="../media/image59.svg"/><Relationship Id="rId1" Type="http://schemas.openxmlformats.org/officeDocument/2006/relationships/slideLayout" Target="../slideLayouts/slideLayout2.xml"/><Relationship Id="rId6" Type="http://schemas.openxmlformats.org/officeDocument/2006/relationships/image" Target="../media/image51.svg"/><Relationship Id="rId11" Type="http://schemas.openxmlformats.org/officeDocument/2006/relationships/image" Target="../media/image82.png"/><Relationship Id="rId5" Type="http://schemas.openxmlformats.org/officeDocument/2006/relationships/image" Target="../media/image50.png"/><Relationship Id="rId15" Type="http://schemas.openxmlformats.org/officeDocument/2006/relationships/image" Target="../media/image58.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7.svg"/></Relationships>
</file>

<file path=ppt/slides/_rels/slide2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25.xml"/><Relationship Id="rId16" Type="http://schemas.openxmlformats.org/officeDocument/2006/relationships/image" Target="../media/image69.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68.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18" Type="http://schemas.openxmlformats.org/officeDocument/2006/relationships/image" Target="../media/image98.svg"/><Relationship Id="rId3" Type="http://schemas.microsoft.com/office/2018/10/relationships/comments" Target="../comments/modernComment_134_3160200E.xml"/><Relationship Id="rId21" Type="http://schemas.openxmlformats.org/officeDocument/2006/relationships/image" Target="../media/image101.jpeg"/><Relationship Id="rId7" Type="http://schemas.openxmlformats.org/officeDocument/2006/relationships/image" Target="../media/image87.sv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27.xml"/><Relationship Id="rId16" Type="http://schemas.openxmlformats.org/officeDocument/2006/relationships/image" Target="../media/image96.svg"/><Relationship Id="rId20" Type="http://schemas.openxmlformats.org/officeDocument/2006/relationships/image" Target="../media/image100.sv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85.svg"/><Relationship Id="rId15" Type="http://schemas.openxmlformats.org/officeDocument/2006/relationships/image" Target="../media/image95.sv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89.svg"/><Relationship Id="rId1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2FD_180B40B5.xm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20.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19.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20.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19.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20.svg"/><Relationship Id="rId2" Type="http://schemas.openxmlformats.org/officeDocument/2006/relationships/notesSlide" Target="../notesSlides/notesSlide7.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19.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slides/_rels/slide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9.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20.sv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9.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20.sv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FAD2DA-4A44-CE8F-27CB-3C567C22C465}"/>
              </a:ext>
            </a:extLst>
          </p:cNvPr>
          <p:cNvSpPr>
            <a:spLocks noGrp="1"/>
          </p:cNvSpPr>
          <p:nvPr>
            <p:ph type="title"/>
          </p:nvPr>
        </p:nvSpPr>
        <p:spPr>
          <a:xfrm>
            <a:off x="1524000" y="574576"/>
            <a:ext cx="9144000" cy="2764028"/>
          </a:xfrm>
        </p:spPr>
        <p:txBody>
          <a:bodyPr vert="horz" lIns="91440" tIns="45720" rIns="91440" bIns="45720" rtlCol="0" anchor="ctr">
            <a:normAutofit/>
          </a:bodyPr>
          <a:lstStyle/>
          <a:p>
            <a:pPr algn="ctr"/>
            <a:r>
              <a:rPr lang="en-US" kern="1200" err="1">
                <a:solidFill>
                  <a:schemeClr val="tx1"/>
                </a:solidFill>
                <a:latin typeface="+mj-lt"/>
                <a:ea typeface="+mj-ea"/>
                <a:cs typeface="+mj-cs"/>
              </a:rPr>
              <a:t>StarCDN</a:t>
            </a:r>
            <a:r>
              <a:rPr lang="en-US" kern="1200">
                <a:solidFill>
                  <a:schemeClr val="tx1"/>
                </a:solidFill>
                <a:latin typeface="+mj-lt"/>
                <a:ea typeface="+mj-ea"/>
                <a:cs typeface="+mj-cs"/>
              </a:rPr>
              <a:t>: Moving Content Delivery Networks to Space</a:t>
            </a:r>
          </a:p>
        </p:txBody>
      </p:sp>
      <p:sp>
        <p:nvSpPr>
          <p:cNvPr id="3" name="Text Placeholder 2">
            <a:extLst>
              <a:ext uri="{FF2B5EF4-FFF2-40B4-BE49-F238E27FC236}">
                <a16:creationId xmlns:a16="http://schemas.microsoft.com/office/drawing/2014/main" id="{8439D221-6895-85F1-4733-E52BE6E34192}"/>
              </a:ext>
            </a:extLst>
          </p:cNvPr>
          <p:cNvSpPr>
            <a:spLocks noGrp="1"/>
          </p:cNvSpPr>
          <p:nvPr>
            <p:ph type="body" idx="1"/>
          </p:nvPr>
        </p:nvSpPr>
        <p:spPr>
          <a:xfrm>
            <a:off x="1966912" y="3713285"/>
            <a:ext cx="8258176" cy="1250943"/>
          </a:xfrm>
        </p:spPr>
        <p:txBody>
          <a:bodyPr vert="horz" lIns="91440" tIns="45720" rIns="91440" bIns="45720" rtlCol="0" anchor="ctr">
            <a:noAutofit/>
          </a:bodyPr>
          <a:lstStyle/>
          <a:p>
            <a:pPr algn="ctr"/>
            <a:r>
              <a:rPr lang="en-US" sz="2800" b="1" u="sng">
                <a:solidFill>
                  <a:schemeClr val="tx1"/>
                </a:solidFill>
              </a:rPr>
              <a:t>William X. Zheng</a:t>
            </a:r>
            <a:r>
              <a:rPr lang="en-US" sz="2800">
                <a:solidFill>
                  <a:schemeClr val="tx1"/>
                </a:solidFill>
              </a:rPr>
              <a:t>, Aryan Taneja, </a:t>
            </a:r>
            <a:r>
              <a:rPr lang="en-US" sz="2800" err="1">
                <a:solidFill>
                  <a:schemeClr val="tx1"/>
                </a:solidFill>
              </a:rPr>
              <a:t>Maleeha</a:t>
            </a:r>
            <a:r>
              <a:rPr lang="en-US" sz="2800">
                <a:solidFill>
                  <a:schemeClr val="tx1"/>
                </a:solidFill>
              </a:rPr>
              <a:t> Masood, </a:t>
            </a:r>
          </a:p>
          <a:p>
            <a:pPr algn="ctr"/>
            <a:r>
              <a:rPr lang="en-US" sz="2800">
                <a:solidFill>
                  <a:schemeClr val="tx1"/>
                </a:solidFill>
              </a:rPr>
              <a:t>Anirudh </a:t>
            </a:r>
            <a:r>
              <a:rPr lang="en-US" sz="2800" err="1">
                <a:solidFill>
                  <a:schemeClr val="tx1"/>
                </a:solidFill>
              </a:rPr>
              <a:t>Sabnis</a:t>
            </a:r>
            <a:r>
              <a:rPr lang="en-US" sz="2800">
                <a:solidFill>
                  <a:schemeClr val="tx1"/>
                </a:solidFill>
              </a:rPr>
              <a:t>, Ramesh K. </a:t>
            </a:r>
            <a:r>
              <a:rPr lang="en-US" sz="2800" err="1">
                <a:solidFill>
                  <a:schemeClr val="tx1"/>
                </a:solidFill>
              </a:rPr>
              <a:t>Sitaraman</a:t>
            </a:r>
            <a:r>
              <a:rPr lang="en-US" sz="2800">
                <a:solidFill>
                  <a:schemeClr val="tx1"/>
                </a:solidFill>
              </a:rPr>
              <a:t>,  Deepak </a:t>
            </a:r>
            <a:r>
              <a:rPr lang="en-US" sz="2800" err="1">
                <a:solidFill>
                  <a:schemeClr val="tx1"/>
                </a:solidFill>
              </a:rPr>
              <a:t>Vasisht</a:t>
            </a:r>
            <a:endParaRPr lang="en-US" sz="2800" kern="1200">
              <a:solidFill>
                <a:schemeClr val="tx1"/>
              </a:solidFill>
              <a:latin typeface="+mn-lt"/>
              <a:cs typeface="Calibri"/>
            </a:endParaRPr>
          </a:p>
        </p:txBody>
      </p:sp>
      <p:sp>
        <p:nvSpPr>
          <p:cNvPr id="19"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4201BE5B-BAE7-8F45-B6F5-505FABF49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3034" y="5885507"/>
            <a:ext cx="2198699" cy="7397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kamai Technologies - YouTube">
            <a:extLst>
              <a:ext uri="{FF2B5EF4-FFF2-40B4-BE49-F238E27FC236}">
                <a16:creationId xmlns:a16="http://schemas.microsoft.com/office/drawing/2014/main" id="{A5766BC1-C3B3-D14D-A47E-78ADCADFBF1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9778" r="90000">
                        <a14:foregroundMark x1="9778" y1="47000" x2="9778" y2="47000"/>
                        <a14:foregroundMark x1="22667" y1="37667" x2="22667" y2="37667"/>
                        <a14:foregroundMark x1="28889" y1="42333" x2="28889" y2="42333"/>
                        <a14:foregroundMark x1="30889" y1="41778" x2="30889" y2="41778"/>
                        <a14:foregroundMark x1="31889" y1="58778" x2="31889" y2="58778"/>
                        <a14:foregroundMark x1="39111" y1="52667" x2="39111" y2="52667"/>
                        <a14:foregroundMark x1="42778" y1="53111" x2="42778" y2="53111"/>
                        <a14:foregroundMark x1="55667" y1="53667" x2="55667" y2="53667"/>
                        <a14:foregroundMark x1="61333" y1="55222" x2="61333" y2="55222"/>
                        <a14:foregroundMark x1="78778" y1="53667" x2="78778" y2="53667"/>
                        <a14:foregroundMark x1="88111" y1="54667" x2="88111" y2="54667"/>
                        <a14:foregroundMark x1="88556" y1="49000" x2="88556" y2="49000"/>
                        <a14:foregroundMark x1="89111" y1="50000" x2="89111" y2="50000"/>
                        <a14:backgroundMark x1="90667" y1="13000" x2="90667" y2="13000"/>
                      </a14:backgroundRemoval>
                    </a14:imgEffect>
                  </a14:imgLayer>
                </a14:imgProps>
              </a:ext>
              <a:ext uri="{28A0092B-C50C-407E-A947-70E740481C1C}">
                <a14:useLocalDpi xmlns:a14="http://schemas.microsoft.com/office/drawing/2010/main" val="0"/>
              </a:ext>
            </a:extLst>
          </a:blip>
          <a:srcRect/>
          <a:stretch>
            <a:fillRect/>
          </a:stretch>
        </p:blipFill>
        <p:spPr bwMode="auto">
          <a:xfrm>
            <a:off x="107632" y="4896516"/>
            <a:ext cx="2604135" cy="26041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sual Identity | Brand Guidelines | Illinois">
            <a:extLst>
              <a:ext uri="{FF2B5EF4-FFF2-40B4-BE49-F238E27FC236}">
                <a16:creationId xmlns:a16="http://schemas.microsoft.com/office/drawing/2014/main" id="{747A6106-FB52-754F-AAF0-E755D73B34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1311" y="5743184"/>
            <a:ext cx="831243" cy="1024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545032"/>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96FD-7FF6-1BEF-E417-29A668A4F4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CAC376-CB15-B06D-F5EB-194B0EDE655B}"/>
              </a:ext>
            </a:extLst>
          </p:cNvPr>
          <p:cNvSpPr>
            <a:spLocks noGrp="1"/>
          </p:cNvSpPr>
          <p:nvPr>
            <p:ph type="title"/>
          </p:nvPr>
        </p:nvSpPr>
        <p:spPr>
          <a:xfrm>
            <a:off x="0" y="0"/>
            <a:ext cx="12192000" cy="1325563"/>
          </a:xfrm>
        </p:spPr>
        <p:txBody>
          <a:bodyPr/>
          <a:lstStyle/>
          <a:p>
            <a:r>
              <a:rPr lang="en-US"/>
              <a:t>Challenge 1: Duplication wastes storage capacity</a:t>
            </a:r>
          </a:p>
        </p:txBody>
      </p:sp>
      <p:pic>
        <p:nvPicPr>
          <p:cNvPr id="4" name="Graphic 3" descr="User with solid fill">
            <a:extLst>
              <a:ext uri="{FF2B5EF4-FFF2-40B4-BE49-F238E27FC236}">
                <a16:creationId xmlns:a16="http://schemas.microsoft.com/office/drawing/2014/main" id="{CDCE3237-9B1F-DB63-B5CE-DADB6743E47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23191" y="5374710"/>
            <a:ext cx="1098294" cy="1098294"/>
          </a:xfrm>
          <a:prstGeom prst="rect">
            <a:avLst/>
          </a:prstGeom>
        </p:spPr>
      </p:pic>
      <p:pic>
        <p:nvPicPr>
          <p:cNvPr id="9" name="Graphic 8" descr="Satellite outline">
            <a:extLst>
              <a:ext uri="{FF2B5EF4-FFF2-40B4-BE49-F238E27FC236}">
                <a16:creationId xmlns:a16="http://schemas.microsoft.com/office/drawing/2014/main" id="{B22A4959-6D8E-BEEA-7D60-D5461C09E3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5864" y="1806174"/>
            <a:ext cx="886216" cy="886216"/>
          </a:xfrm>
          <a:prstGeom prst="rect">
            <a:avLst/>
          </a:prstGeom>
        </p:spPr>
      </p:pic>
      <p:pic>
        <p:nvPicPr>
          <p:cNvPr id="12" name="Graphic 11" descr="Satellite outline">
            <a:extLst>
              <a:ext uri="{FF2B5EF4-FFF2-40B4-BE49-F238E27FC236}">
                <a16:creationId xmlns:a16="http://schemas.microsoft.com/office/drawing/2014/main" id="{F10F04DB-C606-E173-78D8-5DE72EADC0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4033" y="1806174"/>
            <a:ext cx="886216" cy="886216"/>
          </a:xfrm>
          <a:prstGeom prst="rect">
            <a:avLst/>
          </a:prstGeom>
        </p:spPr>
      </p:pic>
      <p:pic>
        <p:nvPicPr>
          <p:cNvPr id="13" name="Graphic 12" descr="Satellite outline">
            <a:extLst>
              <a:ext uri="{FF2B5EF4-FFF2-40B4-BE49-F238E27FC236}">
                <a16:creationId xmlns:a16="http://schemas.microsoft.com/office/drawing/2014/main" id="{E6B3AE49-E9F7-8793-AD9C-78FAE5E69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7532" y="1806174"/>
            <a:ext cx="886216" cy="886216"/>
          </a:xfrm>
          <a:prstGeom prst="rect">
            <a:avLst/>
          </a:prstGeom>
        </p:spPr>
      </p:pic>
      <p:pic>
        <p:nvPicPr>
          <p:cNvPr id="23" name="Graphic 22" descr="Cabin outline">
            <a:extLst>
              <a:ext uri="{FF2B5EF4-FFF2-40B4-BE49-F238E27FC236}">
                <a16:creationId xmlns:a16="http://schemas.microsoft.com/office/drawing/2014/main" id="{BE419099-F55E-6C00-55D0-C2766C7BDB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6765" y="5343535"/>
            <a:ext cx="1238040" cy="1238040"/>
          </a:xfrm>
          <a:prstGeom prst="rect">
            <a:avLst/>
          </a:prstGeom>
        </p:spPr>
      </p:pic>
      <p:pic>
        <p:nvPicPr>
          <p:cNvPr id="26" name="Graphic 25" descr="Road outline">
            <a:extLst>
              <a:ext uri="{FF2B5EF4-FFF2-40B4-BE49-F238E27FC236}">
                <a16:creationId xmlns:a16="http://schemas.microsoft.com/office/drawing/2014/main" id="{EC35BE49-E7CD-4619-6117-2936300D81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2566" y="4417358"/>
            <a:ext cx="2639458" cy="2639458"/>
          </a:xfrm>
          <a:prstGeom prst="rect">
            <a:avLst/>
          </a:prstGeom>
        </p:spPr>
      </p:pic>
      <p:pic>
        <p:nvPicPr>
          <p:cNvPr id="27" name="Graphic 26" descr="Cabin outline">
            <a:extLst>
              <a:ext uri="{FF2B5EF4-FFF2-40B4-BE49-F238E27FC236}">
                <a16:creationId xmlns:a16="http://schemas.microsoft.com/office/drawing/2014/main" id="{5BB14E8A-6B5C-4800-BB3C-7F4924F1F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4859" y="4961921"/>
            <a:ext cx="1238040" cy="1238040"/>
          </a:xfrm>
          <a:prstGeom prst="rect">
            <a:avLst/>
          </a:prstGeom>
        </p:spPr>
      </p:pic>
      <p:pic>
        <p:nvPicPr>
          <p:cNvPr id="37" name="Graphic 36" descr="City outline">
            <a:extLst>
              <a:ext uri="{FF2B5EF4-FFF2-40B4-BE49-F238E27FC236}">
                <a16:creationId xmlns:a16="http://schemas.microsoft.com/office/drawing/2014/main" id="{4CFD5F0A-EFA6-1116-49D3-7473CE0DFB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9159" y="4372959"/>
            <a:ext cx="2415964" cy="2415964"/>
          </a:xfrm>
          <a:prstGeom prst="rect">
            <a:avLst/>
          </a:prstGeom>
        </p:spPr>
      </p:pic>
      <p:cxnSp>
        <p:nvCxnSpPr>
          <p:cNvPr id="46" name="Straight Connector 45">
            <a:extLst>
              <a:ext uri="{FF2B5EF4-FFF2-40B4-BE49-F238E27FC236}">
                <a16:creationId xmlns:a16="http://schemas.microsoft.com/office/drawing/2014/main" id="{C1809F72-D2BA-C14A-D9B4-E6E817C52ED6}"/>
              </a:ext>
            </a:extLst>
          </p:cNvPr>
          <p:cNvCxnSpPr>
            <a:cxnSpLocks/>
          </p:cNvCxnSpPr>
          <p:nvPr/>
        </p:nvCxnSpPr>
        <p:spPr>
          <a:xfrm flipV="1">
            <a:off x="3691218" y="2605502"/>
            <a:ext cx="1940738" cy="287417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0336E9E-1912-7F45-3D23-5FD294049031}"/>
              </a:ext>
            </a:extLst>
          </p:cNvPr>
          <p:cNvCxnSpPr>
            <a:cxnSpLocks/>
            <a:stCxn id="24" idx="0"/>
          </p:cNvCxnSpPr>
          <p:nvPr/>
        </p:nvCxnSpPr>
        <p:spPr>
          <a:xfrm flipH="1" flipV="1">
            <a:off x="5694859" y="2605502"/>
            <a:ext cx="45363" cy="27432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620E0A7-8474-494E-929C-CECC1D3F35FD}"/>
              </a:ext>
            </a:extLst>
          </p:cNvPr>
          <p:cNvCxnSpPr>
            <a:cxnSpLocks/>
          </p:cNvCxnSpPr>
          <p:nvPr/>
        </p:nvCxnSpPr>
        <p:spPr>
          <a:xfrm flipV="1">
            <a:off x="8249113" y="2555734"/>
            <a:ext cx="927239" cy="315255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Graphic 23" descr="User with solid fill">
            <a:extLst>
              <a:ext uri="{FF2B5EF4-FFF2-40B4-BE49-F238E27FC236}">
                <a16:creationId xmlns:a16="http://schemas.microsoft.com/office/drawing/2014/main" id="{075A2B2E-EB3D-B216-0BFE-0ED7F10DDC0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191075" y="5348732"/>
            <a:ext cx="1098294" cy="1098294"/>
          </a:xfrm>
          <a:prstGeom prst="rect">
            <a:avLst/>
          </a:prstGeom>
        </p:spPr>
      </p:pic>
      <p:pic>
        <p:nvPicPr>
          <p:cNvPr id="25" name="Graphic 24" descr="User with solid fill">
            <a:extLst>
              <a:ext uri="{FF2B5EF4-FFF2-40B4-BE49-F238E27FC236}">
                <a16:creationId xmlns:a16="http://schemas.microsoft.com/office/drawing/2014/main" id="{DB71BE46-7EA6-C6D2-9FAB-BC85E38ABFF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36683" y="5413408"/>
            <a:ext cx="1098294" cy="1098294"/>
          </a:xfrm>
          <a:prstGeom prst="rect">
            <a:avLst/>
          </a:prstGeom>
        </p:spPr>
      </p:pic>
      <p:sp>
        <p:nvSpPr>
          <p:cNvPr id="8" name="TextBox 7">
            <a:extLst>
              <a:ext uri="{FF2B5EF4-FFF2-40B4-BE49-F238E27FC236}">
                <a16:creationId xmlns:a16="http://schemas.microsoft.com/office/drawing/2014/main" id="{9E3B35B3-1835-B0CC-1104-13C1ED37E468}"/>
              </a:ext>
            </a:extLst>
          </p:cNvPr>
          <p:cNvSpPr txBox="1"/>
          <p:nvPr/>
        </p:nvSpPr>
        <p:spPr>
          <a:xfrm>
            <a:off x="132843" y="3083787"/>
            <a:ext cx="3967843" cy="1384995"/>
          </a:xfrm>
          <a:prstGeom prst="rect">
            <a:avLst/>
          </a:prstGeom>
          <a:noFill/>
        </p:spPr>
        <p:txBody>
          <a:bodyPr wrap="square" rtlCol="0">
            <a:spAutoFit/>
          </a:bodyPr>
          <a:lstStyle/>
          <a:p>
            <a:r>
              <a:rPr lang="en-US" sz="2800"/>
              <a:t>Global scheduler decides user-satellite mapping every 15 seconds</a:t>
            </a:r>
          </a:p>
        </p:txBody>
      </p:sp>
    </p:spTree>
    <p:extLst>
      <p:ext uri="{BB962C8B-B14F-4D97-AF65-F5344CB8AC3E}">
        <p14:creationId xmlns:p14="http://schemas.microsoft.com/office/powerpoint/2010/main" val="1134896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F9DF6-7D3D-BFBE-A8A7-1553867CD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0B7E4-A191-2567-E57A-011A657AA70C}"/>
              </a:ext>
            </a:extLst>
          </p:cNvPr>
          <p:cNvSpPr>
            <a:spLocks noGrp="1"/>
          </p:cNvSpPr>
          <p:nvPr>
            <p:ph type="title"/>
          </p:nvPr>
        </p:nvSpPr>
        <p:spPr>
          <a:xfrm>
            <a:off x="0" y="0"/>
            <a:ext cx="12192000" cy="1325563"/>
          </a:xfrm>
        </p:spPr>
        <p:txBody>
          <a:bodyPr/>
          <a:lstStyle/>
          <a:p>
            <a:r>
              <a:rPr lang="en-US"/>
              <a:t>Challenge 1: Duplication wastes storage capacity</a:t>
            </a:r>
          </a:p>
        </p:txBody>
      </p:sp>
      <p:pic>
        <p:nvPicPr>
          <p:cNvPr id="4" name="Graphic 3" descr="User with solid fill">
            <a:extLst>
              <a:ext uri="{FF2B5EF4-FFF2-40B4-BE49-F238E27FC236}">
                <a16:creationId xmlns:a16="http://schemas.microsoft.com/office/drawing/2014/main" id="{7C46DDDA-669F-0DFE-BEBC-01FBE8A028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23191" y="5374710"/>
            <a:ext cx="1098294" cy="1098294"/>
          </a:xfrm>
          <a:prstGeom prst="rect">
            <a:avLst/>
          </a:prstGeom>
        </p:spPr>
      </p:pic>
      <p:pic>
        <p:nvPicPr>
          <p:cNvPr id="9" name="Graphic 8" descr="Satellite outline">
            <a:extLst>
              <a:ext uri="{FF2B5EF4-FFF2-40B4-BE49-F238E27FC236}">
                <a16:creationId xmlns:a16="http://schemas.microsoft.com/office/drawing/2014/main" id="{64851FF7-CB22-338C-23FB-E7C4C62236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5864" y="1806174"/>
            <a:ext cx="886216" cy="886216"/>
          </a:xfrm>
          <a:prstGeom prst="rect">
            <a:avLst/>
          </a:prstGeom>
        </p:spPr>
      </p:pic>
      <p:pic>
        <p:nvPicPr>
          <p:cNvPr id="12" name="Graphic 11" descr="Satellite outline">
            <a:extLst>
              <a:ext uri="{FF2B5EF4-FFF2-40B4-BE49-F238E27FC236}">
                <a16:creationId xmlns:a16="http://schemas.microsoft.com/office/drawing/2014/main" id="{6D2C774C-030C-81D3-E76C-13FCA5507B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4033" y="1806174"/>
            <a:ext cx="886216" cy="886216"/>
          </a:xfrm>
          <a:prstGeom prst="rect">
            <a:avLst/>
          </a:prstGeom>
        </p:spPr>
      </p:pic>
      <p:pic>
        <p:nvPicPr>
          <p:cNvPr id="13" name="Graphic 12" descr="Satellite outline">
            <a:extLst>
              <a:ext uri="{FF2B5EF4-FFF2-40B4-BE49-F238E27FC236}">
                <a16:creationId xmlns:a16="http://schemas.microsoft.com/office/drawing/2014/main" id="{CEEAA640-5A64-77D3-0E96-C4E7BF609A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7532" y="1806174"/>
            <a:ext cx="886216" cy="886216"/>
          </a:xfrm>
          <a:prstGeom prst="rect">
            <a:avLst/>
          </a:prstGeom>
        </p:spPr>
      </p:pic>
      <p:pic>
        <p:nvPicPr>
          <p:cNvPr id="23" name="Graphic 22" descr="Cabin outline">
            <a:extLst>
              <a:ext uri="{FF2B5EF4-FFF2-40B4-BE49-F238E27FC236}">
                <a16:creationId xmlns:a16="http://schemas.microsoft.com/office/drawing/2014/main" id="{A1486C49-DF52-9BEB-1C4E-0B02987E6C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6765" y="5343535"/>
            <a:ext cx="1238040" cy="1238040"/>
          </a:xfrm>
          <a:prstGeom prst="rect">
            <a:avLst/>
          </a:prstGeom>
        </p:spPr>
      </p:pic>
      <p:pic>
        <p:nvPicPr>
          <p:cNvPr id="26" name="Graphic 25" descr="Road outline">
            <a:extLst>
              <a:ext uri="{FF2B5EF4-FFF2-40B4-BE49-F238E27FC236}">
                <a16:creationId xmlns:a16="http://schemas.microsoft.com/office/drawing/2014/main" id="{9D56228E-7A43-D27D-4328-356C870D74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2566" y="4417358"/>
            <a:ext cx="2639458" cy="2639458"/>
          </a:xfrm>
          <a:prstGeom prst="rect">
            <a:avLst/>
          </a:prstGeom>
        </p:spPr>
      </p:pic>
      <p:pic>
        <p:nvPicPr>
          <p:cNvPr id="27" name="Graphic 26" descr="Cabin outline">
            <a:extLst>
              <a:ext uri="{FF2B5EF4-FFF2-40B4-BE49-F238E27FC236}">
                <a16:creationId xmlns:a16="http://schemas.microsoft.com/office/drawing/2014/main" id="{9892E6A2-C64C-528D-1CD2-163357F30D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4859" y="4961921"/>
            <a:ext cx="1238040" cy="1238040"/>
          </a:xfrm>
          <a:prstGeom prst="rect">
            <a:avLst/>
          </a:prstGeom>
        </p:spPr>
      </p:pic>
      <p:pic>
        <p:nvPicPr>
          <p:cNvPr id="37" name="Graphic 36" descr="City outline">
            <a:extLst>
              <a:ext uri="{FF2B5EF4-FFF2-40B4-BE49-F238E27FC236}">
                <a16:creationId xmlns:a16="http://schemas.microsoft.com/office/drawing/2014/main" id="{2F0D36B7-1ECE-A5CD-6E2C-6201881AA2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9159" y="4372959"/>
            <a:ext cx="2415964" cy="2415964"/>
          </a:xfrm>
          <a:prstGeom prst="rect">
            <a:avLst/>
          </a:prstGeom>
        </p:spPr>
      </p:pic>
      <p:cxnSp>
        <p:nvCxnSpPr>
          <p:cNvPr id="40" name="Straight Connector 39">
            <a:extLst>
              <a:ext uri="{FF2B5EF4-FFF2-40B4-BE49-F238E27FC236}">
                <a16:creationId xmlns:a16="http://schemas.microsoft.com/office/drawing/2014/main" id="{95AAB80A-4452-7C66-F026-CDBD54D0DD54}"/>
              </a:ext>
            </a:extLst>
          </p:cNvPr>
          <p:cNvCxnSpPr>
            <a:cxnSpLocks/>
          </p:cNvCxnSpPr>
          <p:nvPr/>
        </p:nvCxnSpPr>
        <p:spPr>
          <a:xfrm flipH="1" flipV="1">
            <a:off x="1964937" y="2605503"/>
            <a:ext cx="1482712" cy="287417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03B0CB-5DD6-C8C2-290D-7F4B3FF2E1DA}"/>
              </a:ext>
            </a:extLst>
          </p:cNvPr>
          <p:cNvCxnSpPr>
            <a:cxnSpLocks/>
          </p:cNvCxnSpPr>
          <p:nvPr/>
        </p:nvCxnSpPr>
        <p:spPr>
          <a:xfrm flipV="1">
            <a:off x="8249113" y="2555734"/>
            <a:ext cx="927239" cy="315255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Graphic 23" descr="User with solid fill">
            <a:extLst>
              <a:ext uri="{FF2B5EF4-FFF2-40B4-BE49-F238E27FC236}">
                <a16:creationId xmlns:a16="http://schemas.microsoft.com/office/drawing/2014/main" id="{5F1B4580-1E65-6003-4DB0-45AD9743A1D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191075" y="5348732"/>
            <a:ext cx="1098294" cy="1098294"/>
          </a:xfrm>
          <a:prstGeom prst="rect">
            <a:avLst/>
          </a:prstGeom>
        </p:spPr>
      </p:pic>
      <p:pic>
        <p:nvPicPr>
          <p:cNvPr id="25" name="Graphic 24" descr="User with solid fill">
            <a:extLst>
              <a:ext uri="{FF2B5EF4-FFF2-40B4-BE49-F238E27FC236}">
                <a16:creationId xmlns:a16="http://schemas.microsoft.com/office/drawing/2014/main" id="{C8C5AC13-0CEF-B7D9-8B51-090EE977D7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36683" y="5413408"/>
            <a:ext cx="1098294" cy="1098294"/>
          </a:xfrm>
          <a:prstGeom prst="rect">
            <a:avLst/>
          </a:prstGeom>
        </p:spPr>
      </p:pic>
      <p:cxnSp>
        <p:nvCxnSpPr>
          <p:cNvPr id="3" name="Straight Connector 2">
            <a:extLst>
              <a:ext uri="{FF2B5EF4-FFF2-40B4-BE49-F238E27FC236}">
                <a16:creationId xmlns:a16="http://schemas.microsoft.com/office/drawing/2014/main" id="{D7A7995E-344D-3D2E-6807-B974B1D88FD7}"/>
              </a:ext>
            </a:extLst>
          </p:cNvPr>
          <p:cNvCxnSpPr>
            <a:cxnSpLocks/>
          </p:cNvCxnSpPr>
          <p:nvPr/>
        </p:nvCxnSpPr>
        <p:spPr>
          <a:xfrm flipV="1">
            <a:off x="5878972" y="2440642"/>
            <a:ext cx="3307426" cy="30390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E6A89AA-67E7-4930-A6BB-74002331319D}"/>
              </a:ext>
            </a:extLst>
          </p:cNvPr>
          <p:cNvSpPr/>
          <p:nvPr/>
        </p:nvSpPr>
        <p:spPr>
          <a:xfrm>
            <a:off x="254863" y="2770902"/>
            <a:ext cx="11682273" cy="133502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latin typeface="+mj-lt"/>
              </a:rPr>
              <a:t>Any content served in this region must be available on ALL satellites</a:t>
            </a:r>
            <a:endParaRPr lang="en-US" sz="4400" i="1">
              <a:latin typeface="+mj-lt"/>
            </a:endParaRPr>
          </a:p>
        </p:txBody>
      </p:sp>
      <p:sp>
        <p:nvSpPr>
          <p:cNvPr id="6" name="Rectangle 5">
            <a:extLst>
              <a:ext uri="{FF2B5EF4-FFF2-40B4-BE49-F238E27FC236}">
                <a16:creationId xmlns:a16="http://schemas.microsoft.com/office/drawing/2014/main" id="{70CC5E96-7FE6-2E05-FB1B-FAF4E9F4A987}"/>
              </a:ext>
            </a:extLst>
          </p:cNvPr>
          <p:cNvSpPr/>
          <p:nvPr/>
        </p:nvSpPr>
        <p:spPr>
          <a:xfrm>
            <a:off x="254863" y="4324555"/>
            <a:ext cx="11682273" cy="133502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latin typeface="+mj-lt"/>
              </a:rPr>
              <a:t>ALL satellites storing the same content wastes storage capacity in space</a:t>
            </a:r>
            <a:endParaRPr lang="en-US" sz="4400" i="1">
              <a:latin typeface="+mj-lt"/>
            </a:endParaRPr>
          </a:p>
        </p:txBody>
      </p:sp>
    </p:spTree>
    <p:extLst>
      <p:ext uri="{BB962C8B-B14F-4D97-AF65-F5344CB8AC3E}">
        <p14:creationId xmlns:p14="http://schemas.microsoft.com/office/powerpoint/2010/main" val="198963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6FCC7-0400-854C-DA38-5F105CE5296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55CD138-FB41-65A0-6E02-963F1F80C05B}"/>
              </a:ext>
            </a:extLst>
          </p:cNvPr>
          <p:cNvSpPr txBox="1">
            <a:spLocks/>
          </p:cNvSpPr>
          <p:nvPr/>
        </p:nvSpPr>
        <p:spPr>
          <a:xfrm>
            <a:off x="457200" y="2184401"/>
            <a:ext cx="11734800" cy="2336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Idea: Pool storage resources from nearby satellites using </a:t>
            </a:r>
            <a:r>
              <a:rPr lang="en-AU" i="1"/>
              <a:t>consistent hashing</a:t>
            </a:r>
            <a:endParaRPr lang="en-US" i="1"/>
          </a:p>
        </p:txBody>
      </p:sp>
    </p:spTree>
    <p:extLst>
      <p:ext uri="{BB962C8B-B14F-4D97-AF65-F5344CB8AC3E}">
        <p14:creationId xmlns:p14="http://schemas.microsoft.com/office/powerpoint/2010/main" val="791972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6F94-5F6B-880E-96DB-E51D440E16E6}"/>
              </a:ext>
            </a:extLst>
          </p:cNvPr>
          <p:cNvSpPr>
            <a:spLocks noGrp="1"/>
          </p:cNvSpPr>
          <p:nvPr>
            <p:ph type="title"/>
          </p:nvPr>
        </p:nvSpPr>
        <p:spPr>
          <a:xfrm>
            <a:off x="838200" y="0"/>
            <a:ext cx="10515600" cy="1710418"/>
          </a:xfrm>
        </p:spPr>
        <p:txBody>
          <a:bodyPr/>
          <a:lstStyle/>
          <a:p>
            <a:r>
              <a:rPr lang="en-AU"/>
              <a:t>Starlink supports 100Gbps+ ISLs</a:t>
            </a:r>
            <a:endParaRPr lang="en-US"/>
          </a:p>
        </p:txBody>
      </p:sp>
      <p:pic>
        <p:nvPicPr>
          <p:cNvPr id="7" name="Graphic 6" descr="Satellite with solid fill">
            <a:extLst>
              <a:ext uri="{FF2B5EF4-FFF2-40B4-BE49-F238E27FC236}">
                <a16:creationId xmlns:a16="http://schemas.microsoft.com/office/drawing/2014/main" id="{CACB0EDE-3558-1849-B97F-339A01834C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510633" y="3046520"/>
            <a:ext cx="812976" cy="880885"/>
          </a:xfrm>
          <a:prstGeom prst="rect">
            <a:avLst/>
          </a:prstGeom>
        </p:spPr>
      </p:pic>
      <p:pic>
        <p:nvPicPr>
          <p:cNvPr id="23" name="Graphic 22" descr="Satellite with solid fill">
            <a:extLst>
              <a:ext uri="{FF2B5EF4-FFF2-40B4-BE49-F238E27FC236}">
                <a16:creationId xmlns:a16="http://schemas.microsoft.com/office/drawing/2014/main" id="{3F2D0990-F860-C045-B4DD-DEEA364AC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510634" y="4369704"/>
            <a:ext cx="812976" cy="880885"/>
          </a:xfrm>
          <a:prstGeom prst="rect">
            <a:avLst/>
          </a:prstGeom>
        </p:spPr>
      </p:pic>
      <p:pic>
        <p:nvPicPr>
          <p:cNvPr id="24" name="Graphic 23" descr="Satellite with solid fill">
            <a:extLst>
              <a:ext uri="{FF2B5EF4-FFF2-40B4-BE49-F238E27FC236}">
                <a16:creationId xmlns:a16="http://schemas.microsoft.com/office/drawing/2014/main" id="{B2B0E8B0-5DA2-8B4E-BBC6-50FD9A687B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510634" y="1723335"/>
            <a:ext cx="812976" cy="880885"/>
          </a:xfrm>
          <a:prstGeom prst="rect">
            <a:avLst/>
          </a:prstGeom>
        </p:spPr>
      </p:pic>
      <p:pic>
        <p:nvPicPr>
          <p:cNvPr id="25" name="Graphic 24" descr="Satellite with solid fill">
            <a:extLst>
              <a:ext uri="{FF2B5EF4-FFF2-40B4-BE49-F238E27FC236}">
                <a16:creationId xmlns:a16="http://schemas.microsoft.com/office/drawing/2014/main" id="{D6217A79-6DFF-F54D-8738-7EA64877EF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8097600" y="3088916"/>
            <a:ext cx="812976" cy="880885"/>
          </a:xfrm>
          <a:prstGeom prst="rect">
            <a:avLst/>
          </a:prstGeom>
        </p:spPr>
      </p:pic>
      <p:pic>
        <p:nvPicPr>
          <p:cNvPr id="26" name="Graphic 25" descr="Satellite with solid fill">
            <a:extLst>
              <a:ext uri="{FF2B5EF4-FFF2-40B4-BE49-F238E27FC236}">
                <a16:creationId xmlns:a16="http://schemas.microsoft.com/office/drawing/2014/main" id="{2E6A4ACF-D930-D142-8ADA-E2D12106CD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8097601" y="4412100"/>
            <a:ext cx="812976" cy="880885"/>
          </a:xfrm>
          <a:prstGeom prst="rect">
            <a:avLst/>
          </a:prstGeom>
        </p:spPr>
      </p:pic>
      <p:pic>
        <p:nvPicPr>
          <p:cNvPr id="27" name="Graphic 26" descr="Satellite with solid fill">
            <a:extLst>
              <a:ext uri="{FF2B5EF4-FFF2-40B4-BE49-F238E27FC236}">
                <a16:creationId xmlns:a16="http://schemas.microsoft.com/office/drawing/2014/main" id="{7B24682D-6883-DE42-82ED-F9E020A0C1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8097600" y="1780057"/>
            <a:ext cx="812976" cy="880885"/>
          </a:xfrm>
          <a:prstGeom prst="rect">
            <a:avLst/>
          </a:prstGeom>
        </p:spPr>
      </p:pic>
      <p:pic>
        <p:nvPicPr>
          <p:cNvPr id="31" name="Graphic 30" descr="Satellite with solid fill">
            <a:extLst>
              <a:ext uri="{FF2B5EF4-FFF2-40B4-BE49-F238E27FC236}">
                <a16:creationId xmlns:a16="http://schemas.microsoft.com/office/drawing/2014/main" id="{BE5CA63E-7639-214D-8790-2BA313C32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2762104" y="3103430"/>
            <a:ext cx="812976" cy="880885"/>
          </a:xfrm>
          <a:prstGeom prst="rect">
            <a:avLst/>
          </a:prstGeom>
        </p:spPr>
      </p:pic>
      <p:pic>
        <p:nvPicPr>
          <p:cNvPr id="32" name="Graphic 31" descr="Satellite with solid fill">
            <a:extLst>
              <a:ext uri="{FF2B5EF4-FFF2-40B4-BE49-F238E27FC236}">
                <a16:creationId xmlns:a16="http://schemas.microsoft.com/office/drawing/2014/main" id="{1307AA99-F0BE-B34C-9B94-968E8AAC72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2762105" y="4426614"/>
            <a:ext cx="812976" cy="880885"/>
          </a:xfrm>
          <a:prstGeom prst="rect">
            <a:avLst/>
          </a:prstGeom>
        </p:spPr>
      </p:pic>
      <p:pic>
        <p:nvPicPr>
          <p:cNvPr id="33" name="Graphic 32" descr="Satellite with solid fill">
            <a:extLst>
              <a:ext uri="{FF2B5EF4-FFF2-40B4-BE49-F238E27FC236}">
                <a16:creationId xmlns:a16="http://schemas.microsoft.com/office/drawing/2014/main" id="{2D42D054-29AC-1143-9501-CC85FC9E9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2762105" y="1780245"/>
            <a:ext cx="812976" cy="880885"/>
          </a:xfrm>
          <a:prstGeom prst="rect">
            <a:avLst/>
          </a:prstGeom>
        </p:spPr>
      </p:pic>
      <p:sp>
        <p:nvSpPr>
          <p:cNvPr id="34" name="TextBox 33">
            <a:extLst>
              <a:ext uri="{FF2B5EF4-FFF2-40B4-BE49-F238E27FC236}">
                <a16:creationId xmlns:a16="http://schemas.microsoft.com/office/drawing/2014/main" id="{58E64F31-09F5-8641-A443-904E02FB6582}"/>
              </a:ext>
            </a:extLst>
          </p:cNvPr>
          <p:cNvSpPr txBox="1"/>
          <p:nvPr/>
        </p:nvSpPr>
        <p:spPr>
          <a:xfrm>
            <a:off x="1417366" y="2067744"/>
            <a:ext cx="1055097" cy="461665"/>
          </a:xfrm>
          <a:prstGeom prst="rect">
            <a:avLst/>
          </a:prstGeom>
          <a:noFill/>
        </p:spPr>
        <p:txBody>
          <a:bodyPr wrap="none" rtlCol="0">
            <a:spAutoFit/>
          </a:bodyPr>
          <a:lstStyle/>
          <a:p>
            <a:r>
              <a:rPr lang="en-US" sz="2400"/>
              <a:t>Orbit 1</a:t>
            </a:r>
          </a:p>
        </p:txBody>
      </p:sp>
      <p:sp>
        <p:nvSpPr>
          <p:cNvPr id="35" name="TextBox 34">
            <a:extLst>
              <a:ext uri="{FF2B5EF4-FFF2-40B4-BE49-F238E27FC236}">
                <a16:creationId xmlns:a16="http://schemas.microsoft.com/office/drawing/2014/main" id="{22551A30-E165-6044-9013-D49A1B88CB1B}"/>
              </a:ext>
            </a:extLst>
          </p:cNvPr>
          <p:cNvSpPr txBox="1"/>
          <p:nvPr/>
        </p:nvSpPr>
        <p:spPr>
          <a:xfrm>
            <a:off x="1417366" y="3389900"/>
            <a:ext cx="1055097" cy="461665"/>
          </a:xfrm>
          <a:prstGeom prst="rect">
            <a:avLst/>
          </a:prstGeom>
          <a:noFill/>
        </p:spPr>
        <p:txBody>
          <a:bodyPr wrap="none" rtlCol="0">
            <a:spAutoFit/>
          </a:bodyPr>
          <a:lstStyle/>
          <a:p>
            <a:r>
              <a:rPr lang="en-US" sz="2400"/>
              <a:t>Orbit 2</a:t>
            </a:r>
          </a:p>
        </p:txBody>
      </p:sp>
      <p:sp>
        <p:nvSpPr>
          <p:cNvPr id="36" name="TextBox 35">
            <a:extLst>
              <a:ext uri="{FF2B5EF4-FFF2-40B4-BE49-F238E27FC236}">
                <a16:creationId xmlns:a16="http://schemas.microsoft.com/office/drawing/2014/main" id="{9E769B92-23E4-F74E-98F2-197CE4317DC2}"/>
              </a:ext>
            </a:extLst>
          </p:cNvPr>
          <p:cNvSpPr txBox="1"/>
          <p:nvPr/>
        </p:nvSpPr>
        <p:spPr>
          <a:xfrm>
            <a:off x="1417365" y="4730081"/>
            <a:ext cx="1055097" cy="461665"/>
          </a:xfrm>
          <a:prstGeom prst="rect">
            <a:avLst/>
          </a:prstGeom>
          <a:noFill/>
        </p:spPr>
        <p:txBody>
          <a:bodyPr wrap="none" rtlCol="0">
            <a:spAutoFit/>
          </a:bodyPr>
          <a:lstStyle/>
          <a:p>
            <a:r>
              <a:rPr lang="en-US" sz="2400"/>
              <a:t>Orbit 3</a:t>
            </a:r>
          </a:p>
        </p:txBody>
      </p:sp>
      <p:cxnSp>
        <p:nvCxnSpPr>
          <p:cNvPr id="38" name="Straight Connector 37">
            <a:extLst>
              <a:ext uri="{FF2B5EF4-FFF2-40B4-BE49-F238E27FC236}">
                <a16:creationId xmlns:a16="http://schemas.microsoft.com/office/drawing/2014/main" id="{3E8FB0AC-C467-FF4D-BFB0-937C46376A66}"/>
              </a:ext>
            </a:extLst>
          </p:cNvPr>
          <p:cNvCxnSpPr>
            <a:cxnSpLocks/>
          </p:cNvCxnSpPr>
          <p:nvPr/>
        </p:nvCxnSpPr>
        <p:spPr>
          <a:xfrm>
            <a:off x="3168592" y="233680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8D0CC2-086D-AB41-A82A-D752606B891D}"/>
              </a:ext>
            </a:extLst>
          </p:cNvPr>
          <p:cNvCxnSpPr>
            <a:cxnSpLocks/>
          </p:cNvCxnSpPr>
          <p:nvPr/>
        </p:nvCxnSpPr>
        <p:spPr>
          <a:xfrm>
            <a:off x="3168592" y="371794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43E211-5102-AB48-BDEB-1E3F29A4004E}"/>
              </a:ext>
            </a:extLst>
          </p:cNvPr>
          <p:cNvCxnSpPr>
            <a:cxnSpLocks/>
          </p:cNvCxnSpPr>
          <p:nvPr/>
        </p:nvCxnSpPr>
        <p:spPr>
          <a:xfrm>
            <a:off x="5917121" y="227989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97AE60E-33DC-0C47-AEAB-326001DF48BD}"/>
              </a:ext>
            </a:extLst>
          </p:cNvPr>
          <p:cNvCxnSpPr>
            <a:cxnSpLocks/>
          </p:cNvCxnSpPr>
          <p:nvPr/>
        </p:nvCxnSpPr>
        <p:spPr>
          <a:xfrm>
            <a:off x="5917121" y="366103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8AC62-B0DA-0842-A7A4-F92EEB95709B}"/>
              </a:ext>
            </a:extLst>
          </p:cNvPr>
          <p:cNvCxnSpPr>
            <a:cxnSpLocks/>
          </p:cNvCxnSpPr>
          <p:nvPr/>
        </p:nvCxnSpPr>
        <p:spPr>
          <a:xfrm>
            <a:off x="8504088" y="2322286"/>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15F885-E507-2840-AB75-F161328719FF}"/>
              </a:ext>
            </a:extLst>
          </p:cNvPr>
          <p:cNvCxnSpPr>
            <a:cxnSpLocks/>
          </p:cNvCxnSpPr>
          <p:nvPr/>
        </p:nvCxnSpPr>
        <p:spPr>
          <a:xfrm>
            <a:off x="8504088" y="3703434"/>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C58030-9E6D-164D-A48F-1B563AA92A4D}"/>
              </a:ext>
            </a:extLst>
          </p:cNvPr>
          <p:cNvCxnSpPr>
            <a:cxnSpLocks/>
          </p:cNvCxnSpPr>
          <p:nvPr/>
        </p:nvCxnSpPr>
        <p:spPr>
          <a:xfrm>
            <a:off x="9759574" y="3912826"/>
            <a:ext cx="487511" cy="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BFA6EE8-E3D5-A948-B4B2-32D3B7008FFC}"/>
              </a:ext>
            </a:extLst>
          </p:cNvPr>
          <p:cNvSpPr txBox="1"/>
          <p:nvPr/>
        </p:nvSpPr>
        <p:spPr>
          <a:xfrm>
            <a:off x="10202902" y="3667902"/>
            <a:ext cx="2102050" cy="461665"/>
          </a:xfrm>
          <a:prstGeom prst="rect">
            <a:avLst/>
          </a:prstGeom>
          <a:noFill/>
        </p:spPr>
        <p:txBody>
          <a:bodyPr wrap="none" rtlCol="0">
            <a:spAutoFit/>
          </a:bodyPr>
          <a:lstStyle/>
          <a:p>
            <a:r>
              <a:rPr lang="en-US" sz="2400"/>
              <a:t>Inter-orbital ISL</a:t>
            </a:r>
          </a:p>
        </p:txBody>
      </p:sp>
      <p:cxnSp>
        <p:nvCxnSpPr>
          <p:cNvPr id="54" name="Straight Connector 53">
            <a:extLst>
              <a:ext uri="{FF2B5EF4-FFF2-40B4-BE49-F238E27FC236}">
                <a16:creationId xmlns:a16="http://schemas.microsoft.com/office/drawing/2014/main" id="{98A9A328-0F42-BC4C-81D7-21449B7EB221}"/>
              </a:ext>
            </a:extLst>
          </p:cNvPr>
          <p:cNvCxnSpPr>
            <a:cxnSpLocks/>
          </p:cNvCxnSpPr>
          <p:nvPr/>
        </p:nvCxnSpPr>
        <p:spPr>
          <a:xfrm flipH="1">
            <a:off x="3536193" y="2279890"/>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30A9FAA-2F59-244F-A635-7EAFE9B39AA2}"/>
              </a:ext>
            </a:extLst>
          </p:cNvPr>
          <p:cNvCxnSpPr>
            <a:cxnSpLocks/>
          </p:cNvCxnSpPr>
          <p:nvPr/>
        </p:nvCxnSpPr>
        <p:spPr>
          <a:xfrm flipH="1">
            <a:off x="3561391" y="3669443"/>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0DF898-7398-054D-9336-9208B188C240}"/>
              </a:ext>
            </a:extLst>
          </p:cNvPr>
          <p:cNvCxnSpPr>
            <a:cxnSpLocks/>
          </p:cNvCxnSpPr>
          <p:nvPr/>
        </p:nvCxnSpPr>
        <p:spPr>
          <a:xfrm flipH="1">
            <a:off x="3561392"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D3B9D2-29CD-BB45-B68E-5C2C851045ED}"/>
              </a:ext>
            </a:extLst>
          </p:cNvPr>
          <p:cNvCxnSpPr>
            <a:cxnSpLocks/>
          </p:cNvCxnSpPr>
          <p:nvPr/>
        </p:nvCxnSpPr>
        <p:spPr>
          <a:xfrm flipH="1">
            <a:off x="6337680" y="2300517"/>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E94FCE-5EC3-7E4F-8D2A-EF2990D1C824}"/>
              </a:ext>
            </a:extLst>
          </p:cNvPr>
          <p:cNvCxnSpPr>
            <a:cxnSpLocks/>
          </p:cNvCxnSpPr>
          <p:nvPr/>
        </p:nvCxnSpPr>
        <p:spPr>
          <a:xfrm flipH="1">
            <a:off x="6275293" y="3674408"/>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40BB84-E0E8-EB4F-B94D-38264AC8C254}"/>
              </a:ext>
            </a:extLst>
          </p:cNvPr>
          <p:cNvCxnSpPr>
            <a:cxnSpLocks/>
          </p:cNvCxnSpPr>
          <p:nvPr/>
        </p:nvCxnSpPr>
        <p:spPr>
          <a:xfrm flipH="1">
            <a:off x="6275293"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D8003DC-F89D-DD40-A7B9-6F6727F5D6F9}"/>
              </a:ext>
            </a:extLst>
          </p:cNvPr>
          <p:cNvCxnSpPr>
            <a:cxnSpLocks/>
          </p:cNvCxnSpPr>
          <p:nvPr/>
        </p:nvCxnSpPr>
        <p:spPr>
          <a:xfrm flipH="1">
            <a:off x="9760329" y="3293387"/>
            <a:ext cx="486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1017933-C32E-B447-9286-E0CE46ABFBAB}"/>
              </a:ext>
            </a:extLst>
          </p:cNvPr>
          <p:cNvSpPr txBox="1"/>
          <p:nvPr/>
        </p:nvSpPr>
        <p:spPr>
          <a:xfrm>
            <a:off x="10202581" y="3040588"/>
            <a:ext cx="2101729" cy="461665"/>
          </a:xfrm>
          <a:prstGeom prst="rect">
            <a:avLst/>
          </a:prstGeom>
          <a:noFill/>
        </p:spPr>
        <p:txBody>
          <a:bodyPr wrap="none" rtlCol="0">
            <a:spAutoFit/>
          </a:bodyPr>
          <a:lstStyle/>
          <a:p>
            <a:r>
              <a:rPr lang="en-US" sz="2400"/>
              <a:t>Intra-orbital ISL</a:t>
            </a:r>
          </a:p>
        </p:txBody>
      </p:sp>
      <p:cxnSp>
        <p:nvCxnSpPr>
          <p:cNvPr id="90" name="Straight Connector 89">
            <a:extLst>
              <a:ext uri="{FF2B5EF4-FFF2-40B4-BE49-F238E27FC236}">
                <a16:creationId xmlns:a16="http://schemas.microsoft.com/office/drawing/2014/main" id="{CA060667-B9F0-5D45-BF87-CC85E94FACA6}"/>
              </a:ext>
            </a:extLst>
          </p:cNvPr>
          <p:cNvCxnSpPr>
            <a:cxnSpLocks/>
          </p:cNvCxnSpPr>
          <p:nvPr/>
        </p:nvCxnSpPr>
        <p:spPr>
          <a:xfrm flipV="1">
            <a:off x="8525915" y="1483857"/>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A7FFACF-07FA-534A-BB24-81D963A6B4B7}"/>
              </a:ext>
            </a:extLst>
          </p:cNvPr>
          <p:cNvCxnSpPr>
            <a:cxnSpLocks/>
          </p:cNvCxnSpPr>
          <p:nvPr/>
        </p:nvCxnSpPr>
        <p:spPr>
          <a:xfrm flipV="1">
            <a:off x="8504875" y="5050970"/>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91B49C2-785E-0C44-B017-F7DE32E8B057}"/>
              </a:ext>
            </a:extLst>
          </p:cNvPr>
          <p:cNvCxnSpPr>
            <a:cxnSpLocks/>
          </p:cNvCxnSpPr>
          <p:nvPr/>
        </p:nvCxnSpPr>
        <p:spPr>
          <a:xfrm flipV="1">
            <a:off x="5930407" y="1412481"/>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CE0F15-B987-244B-976C-FA6693E05768}"/>
              </a:ext>
            </a:extLst>
          </p:cNvPr>
          <p:cNvCxnSpPr>
            <a:cxnSpLocks/>
          </p:cNvCxnSpPr>
          <p:nvPr/>
        </p:nvCxnSpPr>
        <p:spPr>
          <a:xfrm flipV="1">
            <a:off x="5930407"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502DA5F-4259-7D44-A5F3-2FE4BAF22FE7}"/>
              </a:ext>
            </a:extLst>
          </p:cNvPr>
          <p:cNvCxnSpPr>
            <a:cxnSpLocks/>
          </p:cNvCxnSpPr>
          <p:nvPr/>
        </p:nvCxnSpPr>
        <p:spPr>
          <a:xfrm flipV="1">
            <a:off x="3168592"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E1727A5-B84D-B648-A4BE-479ADC3BEF9B}"/>
              </a:ext>
            </a:extLst>
          </p:cNvPr>
          <p:cNvCxnSpPr>
            <a:cxnSpLocks/>
          </p:cNvCxnSpPr>
          <p:nvPr/>
        </p:nvCxnSpPr>
        <p:spPr>
          <a:xfrm flipV="1">
            <a:off x="3206153" y="1442844"/>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33389CC-20EB-D94A-AF8C-C4793233F232}"/>
              </a:ext>
            </a:extLst>
          </p:cNvPr>
          <p:cNvCxnSpPr>
            <a:cxnSpLocks/>
          </p:cNvCxnSpPr>
          <p:nvPr/>
        </p:nvCxnSpPr>
        <p:spPr>
          <a:xfrm>
            <a:off x="8874847" y="2326639"/>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2AE7B1-F1E0-534F-AD2C-FFF52C36258B}"/>
              </a:ext>
            </a:extLst>
          </p:cNvPr>
          <p:cNvCxnSpPr>
            <a:cxnSpLocks/>
          </p:cNvCxnSpPr>
          <p:nvPr/>
        </p:nvCxnSpPr>
        <p:spPr>
          <a:xfrm>
            <a:off x="8874847" y="3639490"/>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359F01-3096-584E-9D45-D6BA5469788C}"/>
              </a:ext>
            </a:extLst>
          </p:cNvPr>
          <p:cNvCxnSpPr>
            <a:cxnSpLocks/>
          </p:cNvCxnSpPr>
          <p:nvPr/>
        </p:nvCxnSpPr>
        <p:spPr>
          <a:xfrm>
            <a:off x="8874846" y="494937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58FEB10-E598-414A-B450-B1FFC374D479}"/>
              </a:ext>
            </a:extLst>
          </p:cNvPr>
          <p:cNvCxnSpPr>
            <a:cxnSpLocks/>
          </p:cNvCxnSpPr>
          <p:nvPr/>
        </p:nvCxnSpPr>
        <p:spPr>
          <a:xfrm>
            <a:off x="2436742" y="2313063"/>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B4EA600-B0D5-5346-8AD6-01ED03F92B80}"/>
              </a:ext>
            </a:extLst>
          </p:cNvPr>
          <p:cNvCxnSpPr>
            <a:cxnSpLocks/>
          </p:cNvCxnSpPr>
          <p:nvPr/>
        </p:nvCxnSpPr>
        <p:spPr>
          <a:xfrm>
            <a:off x="2436742" y="362591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9337ED0-208E-A64C-B18B-A632CC70AAA5}"/>
              </a:ext>
            </a:extLst>
          </p:cNvPr>
          <p:cNvCxnSpPr>
            <a:cxnSpLocks/>
          </p:cNvCxnSpPr>
          <p:nvPr/>
        </p:nvCxnSpPr>
        <p:spPr>
          <a:xfrm>
            <a:off x="2436741" y="4935798"/>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78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fade">
                                      <p:cBhvr>
                                        <p:cTn id="45" dur="500"/>
                                        <p:tgtEl>
                                          <p:spTgt spid="105"/>
                                        </p:tgtEl>
                                      </p:cBhvr>
                                    </p:animEffect>
                                  </p:childTnLst>
                                </p:cTn>
                              </p:par>
                              <p:par>
                                <p:cTn id="46" presetID="10" presetClass="entr" presetSubtype="0" fill="hold" nodeType="withEffect">
                                  <p:stCondLst>
                                    <p:cond delay="0"/>
                                  </p:stCondLst>
                                  <p:childTnLst>
                                    <p:set>
                                      <p:cBhvr>
                                        <p:cTn id="47" dur="1" fill="hold">
                                          <p:stCondLst>
                                            <p:cond delay="0"/>
                                          </p:stCondLst>
                                        </p:cTn>
                                        <p:tgtEl>
                                          <p:spTgt spid="106"/>
                                        </p:tgtEl>
                                        <p:attrNameLst>
                                          <p:attrName>style.visibility</p:attrName>
                                        </p:attrNameLst>
                                      </p:cBhvr>
                                      <p:to>
                                        <p:strVal val="visible"/>
                                      </p:to>
                                    </p:set>
                                    <p:animEffect transition="in" filter="fade">
                                      <p:cBhvr>
                                        <p:cTn id="48" dur="500"/>
                                        <p:tgtEl>
                                          <p:spTgt spid="106"/>
                                        </p:tgtEl>
                                      </p:cBhvr>
                                    </p:animEffect>
                                  </p:childTnLst>
                                </p:cTn>
                              </p:par>
                              <p:par>
                                <p:cTn id="49" presetID="10" presetClass="entr" presetSubtype="0" fill="hold" nodeType="with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500"/>
                                        <p:tgtEl>
                                          <p:spTgt spid="107"/>
                                        </p:tgtEl>
                                      </p:cBhvr>
                                    </p:animEffect>
                                  </p:childTnLst>
                                </p:cTn>
                              </p:par>
                              <p:par>
                                <p:cTn id="52" presetID="10" presetClass="entr" presetSubtype="0"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par>
                                <p:cTn id="64" presetID="10" presetClass="entr" presetSubtype="0"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par>
                                <p:cTn id="67" presetID="10"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par>
                                <p:cTn id="70" presetID="10" presetClass="entr" presetSubtype="0" fill="hold" nodeType="withEffect">
                                  <p:stCondLst>
                                    <p:cond delay="0"/>
                                  </p:stCondLst>
                                  <p:childTnLst>
                                    <p:set>
                                      <p:cBhvr>
                                        <p:cTn id="71" dur="1" fill="hold">
                                          <p:stCondLst>
                                            <p:cond delay="0"/>
                                          </p:stCondLst>
                                        </p:cTn>
                                        <p:tgtEl>
                                          <p:spTgt spid="104"/>
                                        </p:tgtEl>
                                        <p:attrNameLst>
                                          <p:attrName>style.visibility</p:attrName>
                                        </p:attrNameLst>
                                      </p:cBhvr>
                                      <p:to>
                                        <p:strVal val="visible"/>
                                      </p:to>
                                    </p:set>
                                    <p:animEffect transition="in" filter="fade">
                                      <p:cBhvr>
                                        <p:cTn id="72" dur="500"/>
                                        <p:tgtEl>
                                          <p:spTgt spid="104"/>
                                        </p:tgtEl>
                                      </p:cBhvr>
                                    </p:animEffect>
                                  </p:childTnLst>
                                </p:cTn>
                              </p:par>
                              <p:par>
                                <p:cTn id="73" presetID="10" presetClass="entr" presetSubtype="0" fill="hold"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fade">
                                      <p:cBhvr>
                                        <p:cTn id="75" dur="500"/>
                                        <p:tgtEl>
                                          <p:spTgt spid="103"/>
                                        </p:tgtEl>
                                      </p:cBhvr>
                                    </p:animEffect>
                                  </p:childTnLst>
                                </p:cTn>
                              </p:par>
                              <p:par>
                                <p:cTn id="76" presetID="10" presetClass="entr" presetSubtype="0" fill="hold" nodeType="with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500"/>
                                        <p:tgtEl>
                                          <p:spTgt spid="9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500"/>
                                        <p:tgtEl>
                                          <p:spTgt spid="90"/>
                                        </p:tgtEl>
                                      </p:cBhvr>
                                    </p:animEffect>
                                  </p:childTnLst>
                                </p:cTn>
                              </p:par>
                              <p:par>
                                <p:cTn id="84" presetID="10" presetClass="entr" presetSubtype="0" fill="hold" nodeType="withEffect">
                                  <p:stCondLst>
                                    <p:cond delay="0"/>
                                  </p:stCondLst>
                                  <p:childTnLst>
                                    <p:set>
                                      <p:cBhvr>
                                        <p:cTn id="85" dur="1" fill="hold">
                                          <p:stCondLst>
                                            <p:cond delay="0"/>
                                          </p:stCondLst>
                                        </p:cTn>
                                        <p:tgtEl>
                                          <p:spTgt spid="95"/>
                                        </p:tgtEl>
                                        <p:attrNameLst>
                                          <p:attrName>style.visibility</p:attrName>
                                        </p:attrNameLst>
                                      </p:cBhvr>
                                      <p:to>
                                        <p:strVal val="visible"/>
                                      </p:to>
                                    </p:set>
                                    <p:animEffect transition="in" filter="fade">
                                      <p:cBhvr>
                                        <p:cTn id="86" dur="500"/>
                                        <p:tgtEl>
                                          <p:spTgt spid="95"/>
                                        </p:tgtEl>
                                      </p:cBhvr>
                                    </p:animEffect>
                                  </p:childTnLst>
                                </p:cTn>
                              </p:par>
                              <p:par>
                                <p:cTn id="87" presetID="10" presetClass="entr" presetSubtype="0" fill="hold" nodeType="withEffect">
                                  <p:stCondLst>
                                    <p:cond delay="0"/>
                                  </p:stCondLst>
                                  <p:childTnLst>
                                    <p:set>
                                      <p:cBhvr>
                                        <p:cTn id="88" dur="1" fill="hold">
                                          <p:stCondLst>
                                            <p:cond delay="0"/>
                                          </p:stCondLst>
                                        </p:cTn>
                                        <p:tgtEl>
                                          <p:spTgt spid="98"/>
                                        </p:tgtEl>
                                        <p:attrNameLst>
                                          <p:attrName>style.visibility</p:attrName>
                                        </p:attrNameLst>
                                      </p:cBhvr>
                                      <p:to>
                                        <p:strVal val="visible"/>
                                      </p:to>
                                    </p:set>
                                    <p:animEffect transition="in" filter="fade">
                                      <p:cBhvr>
                                        <p:cTn id="89" dur="500"/>
                                        <p:tgtEl>
                                          <p:spTgt spid="98"/>
                                        </p:tgtEl>
                                      </p:cBhvr>
                                    </p:animEffect>
                                  </p:childTnLst>
                                </p:cTn>
                              </p:par>
                              <p:par>
                                <p:cTn id="90" presetID="10" presetClass="entr" presetSubtype="0" fill="hold"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par>
                                <p:cTn id="96" presetID="10" presetClass="entr" presetSubtype="0" fill="hold" nodeType="withEffect">
                                  <p:stCondLst>
                                    <p:cond delay="0"/>
                                  </p:stCondLst>
                                  <p:childTnLst>
                                    <p:set>
                                      <p:cBhvr>
                                        <p:cTn id="97" dur="1" fill="hold">
                                          <p:stCondLst>
                                            <p:cond delay="0"/>
                                          </p:stCondLst>
                                        </p:cTn>
                                        <p:tgtEl>
                                          <p:spTgt spid="97"/>
                                        </p:tgtEl>
                                        <p:attrNameLst>
                                          <p:attrName>style.visibility</p:attrName>
                                        </p:attrNameLst>
                                      </p:cBhvr>
                                      <p:to>
                                        <p:strVal val="visible"/>
                                      </p:to>
                                    </p:set>
                                    <p:animEffect transition="in" filter="fade">
                                      <p:cBhvr>
                                        <p:cTn id="98" dur="500"/>
                                        <p:tgtEl>
                                          <p:spTgt spid="97"/>
                                        </p:tgtEl>
                                      </p:cBhvr>
                                    </p:animEffect>
                                  </p:childTnLst>
                                </p:cTn>
                              </p:par>
                              <p:par>
                                <p:cTn id="99" presetID="10" presetClass="entr" presetSubtype="0" fill="hold" nodeType="withEffect">
                                  <p:stCondLst>
                                    <p:cond delay="0"/>
                                  </p:stCondLst>
                                  <p:childTnLst>
                                    <p:set>
                                      <p:cBhvr>
                                        <p:cTn id="100" dur="1" fill="hold">
                                          <p:stCondLst>
                                            <p:cond delay="0"/>
                                          </p:stCondLst>
                                        </p:cTn>
                                        <p:tgtEl>
                                          <p:spTgt spid="96"/>
                                        </p:tgtEl>
                                        <p:attrNameLst>
                                          <p:attrName>style.visibility</p:attrName>
                                        </p:attrNameLst>
                                      </p:cBhvr>
                                      <p:to>
                                        <p:strVal val="visible"/>
                                      </p:to>
                                    </p:set>
                                    <p:animEffect transition="in" filter="fade">
                                      <p:cBhvr>
                                        <p:cTn id="101" dur="500"/>
                                        <p:tgtEl>
                                          <p:spTgt spid="96"/>
                                        </p:tgtEl>
                                      </p:cBhvr>
                                    </p:animEffect>
                                  </p:childTnLst>
                                </p:cTn>
                              </p:par>
                              <p:par>
                                <p:cTn id="102" presetID="10" presetClass="entr" presetSubtype="0" fill="hold"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par>
                                <p:cTn id="105" presetID="10"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par>
                                <p:cTn id="111" presetID="10" presetClass="entr" presetSubtype="0"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fade">
                                      <p:cBhvr>
                                        <p:cTn id="113" dur="500"/>
                                        <p:tgtEl>
                                          <p:spTgt spid="45"/>
                                        </p:tgtEl>
                                      </p:cBhvr>
                                    </p:animEffect>
                                  </p:childTnLst>
                                </p:cTn>
                              </p:par>
                              <p:par>
                                <p:cTn id="114" presetID="10" presetClass="entr" presetSubtype="0" fill="hold" nodeType="withEffect">
                                  <p:stCondLst>
                                    <p:cond delay="0"/>
                                  </p:stCondLst>
                                  <p:childTnLst>
                                    <p:set>
                                      <p:cBhvr>
                                        <p:cTn id="115" dur="1" fill="hold">
                                          <p:stCondLst>
                                            <p:cond delay="0"/>
                                          </p:stCondLst>
                                        </p:cTn>
                                        <p:tgtEl>
                                          <p:spTgt spid="94"/>
                                        </p:tgtEl>
                                        <p:attrNameLst>
                                          <p:attrName>style.visibility</p:attrName>
                                        </p:attrNameLst>
                                      </p:cBhvr>
                                      <p:to>
                                        <p:strVal val="visible"/>
                                      </p:to>
                                    </p:set>
                                    <p:animEffect transition="in" filter="fade">
                                      <p:cBhvr>
                                        <p:cTn id="11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6F94-5F6B-880E-96DB-E51D440E16E6}"/>
              </a:ext>
            </a:extLst>
          </p:cNvPr>
          <p:cNvSpPr>
            <a:spLocks noGrp="1"/>
          </p:cNvSpPr>
          <p:nvPr>
            <p:ph type="title"/>
          </p:nvPr>
        </p:nvSpPr>
        <p:spPr>
          <a:xfrm>
            <a:off x="838199" y="0"/>
            <a:ext cx="11567157" cy="1710418"/>
          </a:xfrm>
        </p:spPr>
        <p:txBody>
          <a:bodyPr/>
          <a:lstStyle/>
          <a:p>
            <a:r>
              <a:rPr lang="en-AU" err="1"/>
              <a:t>StarCDN</a:t>
            </a:r>
            <a:r>
              <a:rPr lang="en-AU"/>
              <a:t> uses </a:t>
            </a:r>
            <a:r>
              <a:rPr lang="en-AU" i="1"/>
              <a:t>consistent hashing </a:t>
            </a:r>
            <a:r>
              <a:rPr lang="en-AU"/>
              <a:t>across satellites</a:t>
            </a:r>
            <a:endParaRPr lang="en-US"/>
          </a:p>
        </p:txBody>
      </p:sp>
      <p:grpSp>
        <p:nvGrpSpPr>
          <p:cNvPr id="4" name="Group 3">
            <a:extLst>
              <a:ext uri="{FF2B5EF4-FFF2-40B4-BE49-F238E27FC236}">
                <a16:creationId xmlns:a16="http://schemas.microsoft.com/office/drawing/2014/main" id="{59221C8A-8E06-2E4E-8183-68C64FCE62F7}"/>
              </a:ext>
            </a:extLst>
          </p:cNvPr>
          <p:cNvGrpSpPr/>
          <p:nvPr/>
        </p:nvGrpSpPr>
        <p:grpSpPr>
          <a:xfrm>
            <a:off x="5510633" y="1723335"/>
            <a:ext cx="3399943" cy="2246466"/>
            <a:chOff x="5510633" y="1723335"/>
            <a:chExt cx="3399943" cy="2246466"/>
          </a:xfrm>
        </p:grpSpPr>
        <p:pic>
          <p:nvPicPr>
            <p:cNvPr id="7" name="Graphic 6" descr="Satellite with solid fill">
              <a:extLst>
                <a:ext uri="{FF2B5EF4-FFF2-40B4-BE49-F238E27FC236}">
                  <a16:creationId xmlns:a16="http://schemas.microsoft.com/office/drawing/2014/main" id="{CACB0EDE-3558-1849-B97F-339A01834C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510633" y="3046520"/>
              <a:ext cx="812976" cy="880885"/>
            </a:xfrm>
            <a:prstGeom prst="rect">
              <a:avLst/>
            </a:prstGeom>
          </p:spPr>
        </p:pic>
        <p:pic>
          <p:nvPicPr>
            <p:cNvPr id="24" name="Graphic 23" descr="Satellite with solid fill">
              <a:extLst>
                <a:ext uri="{FF2B5EF4-FFF2-40B4-BE49-F238E27FC236}">
                  <a16:creationId xmlns:a16="http://schemas.microsoft.com/office/drawing/2014/main" id="{B2B0E8B0-5DA2-8B4E-BBC6-50FD9A687B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510634" y="1723335"/>
              <a:ext cx="812976" cy="880885"/>
            </a:xfrm>
            <a:prstGeom prst="rect">
              <a:avLst/>
            </a:prstGeom>
          </p:spPr>
        </p:pic>
        <p:pic>
          <p:nvPicPr>
            <p:cNvPr id="25" name="Graphic 24" descr="Satellite with solid fill">
              <a:extLst>
                <a:ext uri="{FF2B5EF4-FFF2-40B4-BE49-F238E27FC236}">
                  <a16:creationId xmlns:a16="http://schemas.microsoft.com/office/drawing/2014/main" id="{D6217A79-6DFF-F54D-8738-7EA64877EF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8097600" y="3088916"/>
              <a:ext cx="812976" cy="880885"/>
            </a:xfrm>
            <a:prstGeom prst="rect">
              <a:avLst/>
            </a:prstGeom>
          </p:spPr>
        </p:pic>
        <p:pic>
          <p:nvPicPr>
            <p:cNvPr id="27" name="Graphic 26" descr="Satellite with solid fill">
              <a:extLst>
                <a:ext uri="{FF2B5EF4-FFF2-40B4-BE49-F238E27FC236}">
                  <a16:creationId xmlns:a16="http://schemas.microsoft.com/office/drawing/2014/main" id="{7B24682D-6883-DE42-82ED-F9E020A0C1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8097600" y="1780057"/>
              <a:ext cx="812976" cy="880885"/>
            </a:xfrm>
            <a:prstGeom prst="rect">
              <a:avLst/>
            </a:prstGeom>
          </p:spPr>
        </p:pic>
      </p:grpSp>
      <p:grpSp>
        <p:nvGrpSpPr>
          <p:cNvPr id="5" name="Group 4">
            <a:extLst>
              <a:ext uri="{FF2B5EF4-FFF2-40B4-BE49-F238E27FC236}">
                <a16:creationId xmlns:a16="http://schemas.microsoft.com/office/drawing/2014/main" id="{FD9E8728-6DEA-444C-A812-F8703E73AC05}"/>
              </a:ext>
            </a:extLst>
          </p:cNvPr>
          <p:cNvGrpSpPr/>
          <p:nvPr/>
        </p:nvGrpSpPr>
        <p:grpSpPr>
          <a:xfrm>
            <a:off x="2762104" y="1780245"/>
            <a:ext cx="6148473" cy="3527254"/>
            <a:chOff x="2762104" y="1780245"/>
            <a:chExt cx="6148473" cy="3527254"/>
          </a:xfrm>
        </p:grpSpPr>
        <p:pic>
          <p:nvPicPr>
            <p:cNvPr id="23" name="Graphic 22" descr="Satellite with solid fill">
              <a:extLst>
                <a:ext uri="{FF2B5EF4-FFF2-40B4-BE49-F238E27FC236}">
                  <a16:creationId xmlns:a16="http://schemas.microsoft.com/office/drawing/2014/main" id="{3F2D0990-F860-C045-B4DD-DEEA364AC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510634" y="4369704"/>
              <a:ext cx="812976" cy="880885"/>
            </a:xfrm>
            <a:prstGeom prst="rect">
              <a:avLst/>
            </a:prstGeom>
          </p:spPr>
        </p:pic>
        <p:pic>
          <p:nvPicPr>
            <p:cNvPr id="26" name="Graphic 25" descr="Satellite with solid fill">
              <a:extLst>
                <a:ext uri="{FF2B5EF4-FFF2-40B4-BE49-F238E27FC236}">
                  <a16:creationId xmlns:a16="http://schemas.microsoft.com/office/drawing/2014/main" id="{2E6A4ACF-D930-D142-8ADA-E2D12106CD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8097601" y="4412100"/>
              <a:ext cx="812976" cy="880885"/>
            </a:xfrm>
            <a:prstGeom prst="rect">
              <a:avLst/>
            </a:prstGeom>
          </p:spPr>
        </p:pic>
        <p:pic>
          <p:nvPicPr>
            <p:cNvPr id="31" name="Graphic 30" descr="Satellite with solid fill">
              <a:extLst>
                <a:ext uri="{FF2B5EF4-FFF2-40B4-BE49-F238E27FC236}">
                  <a16:creationId xmlns:a16="http://schemas.microsoft.com/office/drawing/2014/main" id="{BE5CA63E-7639-214D-8790-2BA313C32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2762104" y="3103430"/>
              <a:ext cx="812976" cy="880885"/>
            </a:xfrm>
            <a:prstGeom prst="rect">
              <a:avLst/>
            </a:prstGeom>
          </p:spPr>
        </p:pic>
        <p:pic>
          <p:nvPicPr>
            <p:cNvPr id="32" name="Graphic 31" descr="Satellite with solid fill">
              <a:extLst>
                <a:ext uri="{FF2B5EF4-FFF2-40B4-BE49-F238E27FC236}">
                  <a16:creationId xmlns:a16="http://schemas.microsoft.com/office/drawing/2014/main" id="{1307AA99-F0BE-B34C-9B94-968E8AAC72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2762105" y="4426614"/>
              <a:ext cx="812976" cy="880885"/>
            </a:xfrm>
            <a:prstGeom prst="rect">
              <a:avLst/>
            </a:prstGeom>
          </p:spPr>
        </p:pic>
        <p:pic>
          <p:nvPicPr>
            <p:cNvPr id="33" name="Graphic 32" descr="Satellite with solid fill">
              <a:extLst>
                <a:ext uri="{FF2B5EF4-FFF2-40B4-BE49-F238E27FC236}">
                  <a16:creationId xmlns:a16="http://schemas.microsoft.com/office/drawing/2014/main" id="{2D42D054-29AC-1143-9501-CC85FC9E9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2762105" y="1780245"/>
              <a:ext cx="812976" cy="880885"/>
            </a:xfrm>
            <a:prstGeom prst="rect">
              <a:avLst/>
            </a:prstGeom>
          </p:spPr>
        </p:pic>
      </p:grpSp>
      <p:cxnSp>
        <p:nvCxnSpPr>
          <p:cNvPr id="38" name="Straight Connector 37">
            <a:extLst>
              <a:ext uri="{FF2B5EF4-FFF2-40B4-BE49-F238E27FC236}">
                <a16:creationId xmlns:a16="http://schemas.microsoft.com/office/drawing/2014/main" id="{3E8FB0AC-C467-FF4D-BFB0-937C46376A66}"/>
              </a:ext>
            </a:extLst>
          </p:cNvPr>
          <p:cNvCxnSpPr>
            <a:cxnSpLocks/>
          </p:cNvCxnSpPr>
          <p:nvPr/>
        </p:nvCxnSpPr>
        <p:spPr>
          <a:xfrm>
            <a:off x="3168592" y="233680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8D0CC2-086D-AB41-A82A-D752606B891D}"/>
              </a:ext>
            </a:extLst>
          </p:cNvPr>
          <p:cNvCxnSpPr>
            <a:cxnSpLocks/>
          </p:cNvCxnSpPr>
          <p:nvPr/>
        </p:nvCxnSpPr>
        <p:spPr>
          <a:xfrm>
            <a:off x="3168592" y="371794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43E211-5102-AB48-BDEB-1E3F29A4004E}"/>
              </a:ext>
            </a:extLst>
          </p:cNvPr>
          <p:cNvCxnSpPr>
            <a:cxnSpLocks/>
          </p:cNvCxnSpPr>
          <p:nvPr/>
        </p:nvCxnSpPr>
        <p:spPr>
          <a:xfrm>
            <a:off x="5917121" y="227989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97AE60E-33DC-0C47-AEAB-326001DF48BD}"/>
              </a:ext>
            </a:extLst>
          </p:cNvPr>
          <p:cNvCxnSpPr>
            <a:cxnSpLocks/>
          </p:cNvCxnSpPr>
          <p:nvPr/>
        </p:nvCxnSpPr>
        <p:spPr>
          <a:xfrm>
            <a:off x="5917121" y="366103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8AC62-B0DA-0842-A7A4-F92EEB95709B}"/>
              </a:ext>
            </a:extLst>
          </p:cNvPr>
          <p:cNvCxnSpPr>
            <a:cxnSpLocks/>
          </p:cNvCxnSpPr>
          <p:nvPr/>
        </p:nvCxnSpPr>
        <p:spPr>
          <a:xfrm>
            <a:off x="8504088" y="2322286"/>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15F885-E507-2840-AB75-F161328719FF}"/>
              </a:ext>
            </a:extLst>
          </p:cNvPr>
          <p:cNvCxnSpPr>
            <a:cxnSpLocks/>
          </p:cNvCxnSpPr>
          <p:nvPr/>
        </p:nvCxnSpPr>
        <p:spPr>
          <a:xfrm>
            <a:off x="8504088" y="3703434"/>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8A9A328-0F42-BC4C-81D7-21449B7EB221}"/>
              </a:ext>
            </a:extLst>
          </p:cNvPr>
          <p:cNvCxnSpPr>
            <a:cxnSpLocks/>
          </p:cNvCxnSpPr>
          <p:nvPr/>
        </p:nvCxnSpPr>
        <p:spPr>
          <a:xfrm flipH="1">
            <a:off x="3536193" y="2279890"/>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30A9FAA-2F59-244F-A635-7EAFE9B39AA2}"/>
              </a:ext>
            </a:extLst>
          </p:cNvPr>
          <p:cNvCxnSpPr>
            <a:cxnSpLocks/>
          </p:cNvCxnSpPr>
          <p:nvPr/>
        </p:nvCxnSpPr>
        <p:spPr>
          <a:xfrm flipH="1">
            <a:off x="3561391" y="3669443"/>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0DF898-7398-054D-9336-9208B188C240}"/>
              </a:ext>
            </a:extLst>
          </p:cNvPr>
          <p:cNvCxnSpPr>
            <a:cxnSpLocks/>
          </p:cNvCxnSpPr>
          <p:nvPr/>
        </p:nvCxnSpPr>
        <p:spPr>
          <a:xfrm flipH="1">
            <a:off x="3561392"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D3B9D2-29CD-BB45-B68E-5C2C851045ED}"/>
              </a:ext>
            </a:extLst>
          </p:cNvPr>
          <p:cNvCxnSpPr>
            <a:cxnSpLocks/>
          </p:cNvCxnSpPr>
          <p:nvPr/>
        </p:nvCxnSpPr>
        <p:spPr>
          <a:xfrm flipH="1">
            <a:off x="6337680" y="2300517"/>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E94FCE-5EC3-7E4F-8D2A-EF2990D1C824}"/>
              </a:ext>
            </a:extLst>
          </p:cNvPr>
          <p:cNvCxnSpPr>
            <a:cxnSpLocks/>
          </p:cNvCxnSpPr>
          <p:nvPr/>
        </p:nvCxnSpPr>
        <p:spPr>
          <a:xfrm flipH="1">
            <a:off x="6275293" y="3674408"/>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40BB84-E0E8-EB4F-B94D-38264AC8C254}"/>
              </a:ext>
            </a:extLst>
          </p:cNvPr>
          <p:cNvCxnSpPr>
            <a:cxnSpLocks/>
          </p:cNvCxnSpPr>
          <p:nvPr/>
        </p:nvCxnSpPr>
        <p:spPr>
          <a:xfrm flipH="1">
            <a:off x="6275293"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A060667-B9F0-5D45-BF87-CC85E94FACA6}"/>
              </a:ext>
            </a:extLst>
          </p:cNvPr>
          <p:cNvCxnSpPr>
            <a:cxnSpLocks/>
          </p:cNvCxnSpPr>
          <p:nvPr/>
        </p:nvCxnSpPr>
        <p:spPr>
          <a:xfrm flipV="1">
            <a:off x="8525915" y="1483857"/>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A7FFACF-07FA-534A-BB24-81D963A6B4B7}"/>
              </a:ext>
            </a:extLst>
          </p:cNvPr>
          <p:cNvCxnSpPr>
            <a:cxnSpLocks/>
          </p:cNvCxnSpPr>
          <p:nvPr/>
        </p:nvCxnSpPr>
        <p:spPr>
          <a:xfrm flipV="1">
            <a:off x="8504875" y="5050970"/>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91B49C2-785E-0C44-B017-F7DE32E8B057}"/>
              </a:ext>
            </a:extLst>
          </p:cNvPr>
          <p:cNvCxnSpPr>
            <a:cxnSpLocks/>
          </p:cNvCxnSpPr>
          <p:nvPr/>
        </p:nvCxnSpPr>
        <p:spPr>
          <a:xfrm flipV="1">
            <a:off x="5930407" y="1412481"/>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CE0F15-B987-244B-976C-FA6693E05768}"/>
              </a:ext>
            </a:extLst>
          </p:cNvPr>
          <p:cNvCxnSpPr>
            <a:cxnSpLocks/>
          </p:cNvCxnSpPr>
          <p:nvPr/>
        </p:nvCxnSpPr>
        <p:spPr>
          <a:xfrm flipV="1">
            <a:off x="5930407"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502DA5F-4259-7D44-A5F3-2FE4BAF22FE7}"/>
              </a:ext>
            </a:extLst>
          </p:cNvPr>
          <p:cNvCxnSpPr>
            <a:cxnSpLocks/>
          </p:cNvCxnSpPr>
          <p:nvPr/>
        </p:nvCxnSpPr>
        <p:spPr>
          <a:xfrm flipV="1">
            <a:off x="3168592"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E1727A5-B84D-B648-A4BE-479ADC3BEF9B}"/>
              </a:ext>
            </a:extLst>
          </p:cNvPr>
          <p:cNvCxnSpPr>
            <a:cxnSpLocks/>
          </p:cNvCxnSpPr>
          <p:nvPr/>
        </p:nvCxnSpPr>
        <p:spPr>
          <a:xfrm flipV="1">
            <a:off x="3206153" y="1442844"/>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33389CC-20EB-D94A-AF8C-C4793233F232}"/>
              </a:ext>
            </a:extLst>
          </p:cNvPr>
          <p:cNvCxnSpPr>
            <a:cxnSpLocks/>
          </p:cNvCxnSpPr>
          <p:nvPr/>
        </p:nvCxnSpPr>
        <p:spPr>
          <a:xfrm>
            <a:off x="8874847" y="2326639"/>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2AE7B1-F1E0-534F-AD2C-FFF52C36258B}"/>
              </a:ext>
            </a:extLst>
          </p:cNvPr>
          <p:cNvCxnSpPr>
            <a:cxnSpLocks/>
          </p:cNvCxnSpPr>
          <p:nvPr/>
        </p:nvCxnSpPr>
        <p:spPr>
          <a:xfrm>
            <a:off x="8874847" y="3639490"/>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359F01-3096-584E-9D45-D6BA5469788C}"/>
              </a:ext>
            </a:extLst>
          </p:cNvPr>
          <p:cNvCxnSpPr>
            <a:cxnSpLocks/>
          </p:cNvCxnSpPr>
          <p:nvPr/>
        </p:nvCxnSpPr>
        <p:spPr>
          <a:xfrm>
            <a:off x="8874846" y="494937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6D965AE-5D06-7244-A0AC-229923BF40C2}"/>
              </a:ext>
            </a:extLst>
          </p:cNvPr>
          <p:cNvGrpSpPr/>
          <p:nvPr/>
        </p:nvGrpSpPr>
        <p:grpSpPr>
          <a:xfrm>
            <a:off x="5511600" y="1724400"/>
            <a:ext cx="3399943" cy="2246466"/>
            <a:chOff x="5909777" y="1730595"/>
            <a:chExt cx="3399943" cy="2246466"/>
          </a:xfrm>
        </p:grpSpPr>
        <p:pic>
          <p:nvPicPr>
            <p:cNvPr id="62" name="Graphic 61" descr="Satellite with solid fill">
              <a:extLst>
                <a:ext uri="{FF2B5EF4-FFF2-40B4-BE49-F238E27FC236}">
                  <a16:creationId xmlns:a16="http://schemas.microsoft.com/office/drawing/2014/main" id="{992B6D07-1D6C-7D44-B924-E73A077C48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00000">
              <a:off x="5909777" y="3053780"/>
              <a:ext cx="812976" cy="880885"/>
            </a:xfrm>
            <a:prstGeom prst="rect">
              <a:avLst/>
            </a:prstGeom>
          </p:spPr>
        </p:pic>
        <p:pic>
          <p:nvPicPr>
            <p:cNvPr id="65" name="Graphic 64" descr="Satellite with solid fill">
              <a:extLst>
                <a:ext uri="{FF2B5EF4-FFF2-40B4-BE49-F238E27FC236}">
                  <a16:creationId xmlns:a16="http://schemas.microsoft.com/office/drawing/2014/main" id="{1B0C5AC4-CF05-5448-8F07-98A0EC2A0C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5909778" y="1730595"/>
              <a:ext cx="812976" cy="880885"/>
            </a:xfrm>
            <a:prstGeom prst="rect">
              <a:avLst/>
            </a:prstGeom>
          </p:spPr>
        </p:pic>
        <p:pic>
          <p:nvPicPr>
            <p:cNvPr id="83" name="Graphic 82" descr="Satellite with solid fill">
              <a:extLst>
                <a:ext uri="{FF2B5EF4-FFF2-40B4-BE49-F238E27FC236}">
                  <a16:creationId xmlns:a16="http://schemas.microsoft.com/office/drawing/2014/main" id="{36D95D26-8172-004E-87B8-E73A9B6276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8496744" y="3096176"/>
              <a:ext cx="812976" cy="880885"/>
            </a:xfrm>
            <a:prstGeom prst="rect">
              <a:avLst/>
            </a:prstGeom>
          </p:spPr>
        </p:pic>
        <p:pic>
          <p:nvPicPr>
            <p:cNvPr id="84" name="Graphic 83" descr="Satellite with solid fill">
              <a:extLst>
                <a:ext uri="{FF2B5EF4-FFF2-40B4-BE49-F238E27FC236}">
                  <a16:creationId xmlns:a16="http://schemas.microsoft.com/office/drawing/2014/main" id="{3113C63B-901E-D045-BDD5-158FA47B67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300000">
              <a:off x="8496744" y="1787317"/>
              <a:ext cx="812976" cy="880885"/>
            </a:xfrm>
            <a:prstGeom prst="rect">
              <a:avLst/>
            </a:prstGeom>
          </p:spPr>
        </p:pic>
      </p:grpSp>
      <p:grpSp>
        <p:nvGrpSpPr>
          <p:cNvPr id="86" name="Group 85">
            <a:extLst>
              <a:ext uri="{FF2B5EF4-FFF2-40B4-BE49-F238E27FC236}">
                <a16:creationId xmlns:a16="http://schemas.microsoft.com/office/drawing/2014/main" id="{AC823A09-4E77-2440-902B-C9BC17DECF78}"/>
              </a:ext>
            </a:extLst>
          </p:cNvPr>
          <p:cNvGrpSpPr/>
          <p:nvPr/>
        </p:nvGrpSpPr>
        <p:grpSpPr>
          <a:xfrm>
            <a:off x="2761200" y="1782000"/>
            <a:ext cx="6148473" cy="3527254"/>
            <a:chOff x="2762104" y="1780245"/>
            <a:chExt cx="6148473" cy="3527254"/>
          </a:xfrm>
        </p:grpSpPr>
        <p:pic>
          <p:nvPicPr>
            <p:cNvPr id="87" name="Graphic 86" descr="Satellite with solid fill">
              <a:extLst>
                <a:ext uri="{FF2B5EF4-FFF2-40B4-BE49-F238E27FC236}">
                  <a16:creationId xmlns:a16="http://schemas.microsoft.com/office/drawing/2014/main" id="{99A53A90-1831-C34B-83F9-260A5A5BF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5510634" y="4369704"/>
              <a:ext cx="812976" cy="880885"/>
            </a:xfrm>
            <a:prstGeom prst="rect">
              <a:avLst/>
            </a:prstGeom>
          </p:spPr>
        </p:pic>
        <p:pic>
          <p:nvPicPr>
            <p:cNvPr id="88" name="Graphic 87" descr="Satellite with solid fill">
              <a:extLst>
                <a:ext uri="{FF2B5EF4-FFF2-40B4-BE49-F238E27FC236}">
                  <a16:creationId xmlns:a16="http://schemas.microsoft.com/office/drawing/2014/main" id="{14034B54-DAE8-6C41-A415-D32D780669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300000">
              <a:off x="8097601" y="4412100"/>
              <a:ext cx="812976" cy="880885"/>
            </a:xfrm>
            <a:prstGeom prst="rect">
              <a:avLst/>
            </a:prstGeom>
          </p:spPr>
        </p:pic>
        <p:pic>
          <p:nvPicPr>
            <p:cNvPr id="89" name="Graphic 88" descr="Satellite with solid fill">
              <a:extLst>
                <a:ext uri="{FF2B5EF4-FFF2-40B4-BE49-F238E27FC236}">
                  <a16:creationId xmlns:a16="http://schemas.microsoft.com/office/drawing/2014/main" id="{BEEE2EF4-79F5-2E4E-B325-CA94BE8650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2762104" y="3103430"/>
              <a:ext cx="812976" cy="880885"/>
            </a:xfrm>
            <a:prstGeom prst="rect">
              <a:avLst/>
            </a:prstGeom>
          </p:spPr>
        </p:pic>
        <p:pic>
          <p:nvPicPr>
            <p:cNvPr id="91" name="Graphic 90" descr="Satellite with solid fill">
              <a:extLst>
                <a:ext uri="{FF2B5EF4-FFF2-40B4-BE49-F238E27FC236}">
                  <a16:creationId xmlns:a16="http://schemas.microsoft.com/office/drawing/2014/main" id="{7181CCE1-8C7C-C845-9F04-EFEFA827B9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300000">
              <a:off x="2762105" y="4426614"/>
              <a:ext cx="812976" cy="880885"/>
            </a:xfrm>
            <a:prstGeom prst="rect">
              <a:avLst/>
            </a:prstGeom>
          </p:spPr>
        </p:pic>
        <p:pic>
          <p:nvPicPr>
            <p:cNvPr id="92" name="Graphic 91" descr="Satellite with solid fill">
              <a:extLst>
                <a:ext uri="{FF2B5EF4-FFF2-40B4-BE49-F238E27FC236}">
                  <a16:creationId xmlns:a16="http://schemas.microsoft.com/office/drawing/2014/main" id="{BE787738-5126-E540-BB9F-C37238E6CF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300000">
              <a:off x="2762105" y="1780245"/>
              <a:ext cx="812976" cy="880885"/>
            </a:xfrm>
            <a:prstGeom prst="rect">
              <a:avLst/>
            </a:prstGeom>
          </p:spPr>
        </p:pic>
      </p:grpSp>
      <p:cxnSp>
        <p:nvCxnSpPr>
          <p:cNvPr id="66" name="Straight Connector 65">
            <a:extLst>
              <a:ext uri="{FF2B5EF4-FFF2-40B4-BE49-F238E27FC236}">
                <a16:creationId xmlns:a16="http://schemas.microsoft.com/office/drawing/2014/main" id="{57299771-BF87-5A47-A876-EFD6423644CE}"/>
              </a:ext>
            </a:extLst>
          </p:cNvPr>
          <p:cNvCxnSpPr>
            <a:cxnSpLocks/>
          </p:cNvCxnSpPr>
          <p:nvPr/>
        </p:nvCxnSpPr>
        <p:spPr>
          <a:xfrm>
            <a:off x="9759574" y="3912826"/>
            <a:ext cx="487511" cy="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C6B0844-8C4B-8A4B-877C-F4DEB545C93F}"/>
              </a:ext>
            </a:extLst>
          </p:cNvPr>
          <p:cNvSpPr txBox="1"/>
          <p:nvPr/>
        </p:nvSpPr>
        <p:spPr>
          <a:xfrm>
            <a:off x="10202902" y="3667902"/>
            <a:ext cx="2102050" cy="461665"/>
          </a:xfrm>
          <a:prstGeom prst="rect">
            <a:avLst/>
          </a:prstGeom>
          <a:noFill/>
        </p:spPr>
        <p:txBody>
          <a:bodyPr wrap="none" rtlCol="0">
            <a:spAutoFit/>
          </a:bodyPr>
          <a:lstStyle/>
          <a:p>
            <a:r>
              <a:rPr lang="en-US" sz="2400"/>
              <a:t>Inter-orbital ISL</a:t>
            </a:r>
          </a:p>
        </p:txBody>
      </p:sp>
      <p:cxnSp>
        <p:nvCxnSpPr>
          <p:cNvPr id="68" name="Straight Connector 67">
            <a:extLst>
              <a:ext uri="{FF2B5EF4-FFF2-40B4-BE49-F238E27FC236}">
                <a16:creationId xmlns:a16="http://schemas.microsoft.com/office/drawing/2014/main" id="{EF92AF86-E9AD-1A48-B6C9-86AA6E943805}"/>
              </a:ext>
            </a:extLst>
          </p:cNvPr>
          <p:cNvCxnSpPr>
            <a:cxnSpLocks/>
          </p:cNvCxnSpPr>
          <p:nvPr/>
        </p:nvCxnSpPr>
        <p:spPr>
          <a:xfrm flipH="1">
            <a:off x="9760329" y="3293387"/>
            <a:ext cx="486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B2F9C1B1-C1F2-B747-B36C-32A2A2B08FEA}"/>
              </a:ext>
            </a:extLst>
          </p:cNvPr>
          <p:cNvSpPr txBox="1"/>
          <p:nvPr/>
        </p:nvSpPr>
        <p:spPr>
          <a:xfrm>
            <a:off x="10202581" y="3040588"/>
            <a:ext cx="2101729" cy="461665"/>
          </a:xfrm>
          <a:prstGeom prst="rect">
            <a:avLst/>
          </a:prstGeom>
          <a:noFill/>
        </p:spPr>
        <p:txBody>
          <a:bodyPr wrap="none" rtlCol="0">
            <a:spAutoFit/>
          </a:bodyPr>
          <a:lstStyle/>
          <a:p>
            <a:r>
              <a:rPr lang="en-US" sz="2400"/>
              <a:t>Intra-orbital ISL</a:t>
            </a:r>
          </a:p>
        </p:txBody>
      </p:sp>
      <p:cxnSp>
        <p:nvCxnSpPr>
          <p:cNvPr id="70" name="Straight Connector 69">
            <a:extLst>
              <a:ext uri="{FF2B5EF4-FFF2-40B4-BE49-F238E27FC236}">
                <a16:creationId xmlns:a16="http://schemas.microsoft.com/office/drawing/2014/main" id="{F8CAF6FF-8978-224F-AC4D-4CF5CA30EDD8}"/>
              </a:ext>
            </a:extLst>
          </p:cNvPr>
          <p:cNvCxnSpPr>
            <a:cxnSpLocks/>
          </p:cNvCxnSpPr>
          <p:nvPr/>
        </p:nvCxnSpPr>
        <p:spPr>
          <a:xfrm>
            <a:off x="2436742" y="2313063"/>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2076A85-E793-1046-A217-437857A9FCD0}"/>
              </a:ext>
            </a:extLst>
          </p:cNvPr>
          <p:cNvCxnSpPr>
            <a:cxnSpLocks/>
          </p:cNvCxnSpPr>
          <p:nvPr/>
        </p:nvCxnSpPr>
        <p:spPr>
          <a:xfrm>
            <a:off x="2436742" y="362591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7280BF6-120E-F343-8652-5170612BD5E8}"/>
              </a:ext>
            </a:extLst>
          </p:cNvPr>
          <p:cNvCxnSpPr>
            <a:cxnSpLocks/>
          </p:cNvCxnSpPr>
          <p:nvPr/>
        </p:nvCxnSpPr>
        <p:spPr>
          <a:xfrm>
            <a:off x="2436741" y="4935798"/>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DC531EB-89B3-CD4C-A26F-91D18C756FC0}"/>
              </a:ext>
            </a:extLst>
          </p:cNvPr>
          <p:cNvSpPr txBox="1"/>
          <p:nvPr/>
        </p:nvSpPr>
        <p:spPr>
          <a:xfrm>
            <a:off x="1417366" y="2067744"/>
            <a:ext cx="1055097" cy="461665"/>
          </a:xfrm>
          <a:prstGeom prst="rect">
            <a:avLst/>
          </a:prstGeom>
          <a:noFill/>
        </p:spPr>
        <p:txBody>
          <a:bodyPr wrap="none" rtlCol="0">
            <a:spAutoFit/>
          </a:bodyPr>
          <a:lstStyle/>
          <a:p>
            <a:r>
              <a:rPr lang="en-US" sz="2400"/>
              <a:t>Orbit 1</a:t>
            </a:r>
          </a:p>
        </p:txBody>
      </p:sp>
      <p:sp>
        <p:nvSpPr>
          <p:cNvPr id="74" name="TextBox 73">
            <a:extLst>
              <a:ext uri="{FF2B5EF4-FFF2-40B4-BE49-F238E27FC236}">
                <a16:creationId xmlns:a16="http://schemas.microsoft.com/office/drawing/2014/main" id="{EF14ECF4-321E-7642-AF48-6404C30F2A36}"/>
              </a:ext>
            </a:extLst>
          </p:cNvPr>
          <p:cNvSpPr txBox="1"/>
          <p:nvPr/>
        </p:nvSpPr>
        <p:spPr>
          <a:xfrm>
            <a:off x="1417366" y="3389900"/>
            <a:ext cx="1055097" cy="461665"/>
          </a:xfrm>
          <a:prstGeom prst="rect">
            <a:avLst/>
          </a:prstGeom>
          <a:noFill/>
        </p:spPr>
        <p:txBody>
          <a:bodyPr wrap="none" rtlCol="0">
            <a:spAutoFit/>
          </a:bodyPr>
          <a:lstStyle/>
          <a:p>
            <a:r>
              <a:rPr lang="en-US" sz="2400"/>
              <a:t>Orbit 2</a:t>
            </a:r>
          </a:p>
        </p:txBody>
      </p:sp>
      <p:sp>
        <p:nvSpPr>
          <p:cNvPr id="75" name="TextBox 74">
            <a:extLst>
              <a:ext uri="{FF2B5EF4-FFF2-40B4-BE49-F238E27FC236}">
                <a16:creationId xmlns:a16="http://schemas.microsoft.com/office/drawing/2014/main" id="{46A4A00A-8694-114A-8474-64C91B934B3B}"/>
              </a:ext>
            </a:extLst>
          </p:cNvPr>
          <p:cNvSpPr txBox="1"/>
          <p:nvPr/>
        </p:nvSpPr>
        <p:spPr>
          <a:xfrm>
            <a:off x="1417365" y="4730081"/>
            <a:ext cx="1055097" cy="461665"/>
          </a:xfrm>
          <a:prstGeom prst="rect">
            <a:avLst/>
          </a:prstGeom>
          <a:noFill/>
        </p:spPr>
        <p:txBody>
          <a:bodyPr wrap="none" rtlCol="0">
            <a:spAutoFit/>
          </a:bodyPr>
          <a:lstStyle/>
          <a:p>
            <a:r>
              <a:rPr lang="en-US" sz="2400"/>
              <a:t>Orbit 3</a:t>
            </a:r>
          </a:p>
        </p:txBody>
      </p:sp>
    </p:spTree>
    <p:extLst>
      <p:ext uri="{BB962C8B-B14F-4D97-AF65-F5344CB8AC3E}">
        <p14:creationId xmlns:p14="http://schemas.microsoft.com/office/powerpoint/2010/main" val="158956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fade">
                                      <p:cBhvr>
                                        <p:cTn id="1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3E8FB0AC-C467-FF4D-BFB0-937C46376A66}"/>
              </a:ext>
            </a:extLst>
          </p:cNvPr>
          <p:cNvCxnSpPr>
            <a:cxnSpLocks/>
          </p:cNvCxnSpPr>
          <p:nvPr/>
        </p:nvCxnSpPr>
        <p:spPr>
          <a:xfrm>
            <a:off x="3168592" y="233680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8D0CC2-086D-AB41-A82A-D752606B891D}"/>
              </a:ext>
            </a:extLst>
          </p:cNvPr>
          <p:cNvCxnSpPr>
            <a:cxnSpLocks/>
          </p:cNvCxnSpPr>
          <p:nvPr/>
        </p:nvCxnSpPr>
        <p:spPr>
          <a:xfrm>
            <a:off x="3168592" y="371794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43E211-5102-AB48-BDEB-1E3F29A4004E}"/>
              </a:ext>
            </a:extLst>
          </p:cNvPr>
          <p:cNvCxnSpPr>
            <a:cxnSpLocks/>
          </p:cNvCxnSpPr>
          <p:nvPr/>
        </p:nvCxnSpPr>
        <p:spPr>
          <a:xfrm>
            <a:off x="5917121" y="227989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97AE60E-33DC-0C47-AEAB-326001DF48BD}"/>
              </a:ext>
            </a:extLst>
          </p:cNvPr>
          <p:cNvCxnSpPr>
            <a:cxnSpLocks/>
          </p:cNvCxnSpPr>
          <p:nvPr/>
        </p:nvCxnSpPr>
        <p:spPr>
          <a:xfrm>
            <a:off x="5917121" y="366103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8AC62-B0DA-0842-A7A4-F92EEB95709B}"/>
              </a:ext>
            </a:extLst>
          </p:cNvPr>
          <p:cNvCxnSpPr>
            <a:cxnSpLocks/>
          </p:cNvCxnSpPr>
          <p:nvPr/>
        </p:nvCxnSpPr>
        <p:spPr>
          <a:xfrm>
            <a:off x="8504088" y="2322286"/>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15F885-E507-2840-AB75-F161328719FF}"/>
              </a:ext>
            </a:extLst>
          </p:cNvPr>
          <p:cNvCxnSpPr>
            <a:cxnSpLocks/>
          </p:cNvCxnSpPr>
          <p:nvPr/>
        </p:nvCxnSpPr>
        <p:spPr>
          <a:xfrm>
            <a:off x="8504088" y="3703434"/>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8A9A328-0F42-BC4C-81D7-21449B7EB221}"/>
              </a:ext>
            </a:extLst>
          </p:cNvPr>
          <p:cNvCxnSpPr>
            <a:cxnSpLocks/>
          </p:cNvCxnSpPr>
          <p:nvPr/>
        </p:nvCxnSpPr>
        <p:spPr>
          <a:xfrm flipH="1">
            <a:off x="3536193" y="2279890"/>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30A9FAA-2F59-244F-A635-7EAFE9B39AA2}"/>
              </a:ext>
            </a:extLst>
          </p:cNvPr>
          <p:cNvCxnSpPr>
            <a:cxnSpLocks/>
          </p:cNvCxnSpPr>
          <p:nvPr/>
        </p:nvCxnSpPr>
        <p:spPr>
          <a:xfrm flipH="1">
            <a:off x="3561391" y="3669443"/>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0DF898-7398-054D-9336-9208B188C240}"/>
              </a:ext>
            </a:extLst>
          </p:cNvPr>
          <p:cNvCxnSpPr>
            <a:cxnSpLocks/>
          </p:cNvCxnSpPr>
          <p:nvPr/>
        </p:nvCxnSpPr>
        <p:spPr>
          <a:xfrm flipH="1">
            <a:off x="3561392"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D3B9D2-29CD-BB45-B68E-5C2C851045ED}"/>
              </a:ext>
            </a:extLst>
          </p:cNvPr>
          <p:cNvCxnSpPr>
            <a:cxnSpLocks/>
          </p:cNvCxnSpPr>
          <p:nvPr/>
        </p:nvCxnSpPr>
        <p:spPr>
          <a:xfrm flipH="1">
            <a:off x="6337680" y="2300517"/>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E94FCE-5EC3-7E4F-8D2A-EF2990D1C824}"/>
              </a:ext>
            </a:extLst>
          </p:cNvPr>
          <p:cNvCxnSpPr>
            <a:cxnSpLocks/>
          </p:cNvCxnSpPr>
          <p:nvPr/>
        </p:nvCxnSpPr>
        <p:spPr>
          <a:xfrm flipH="1">
            <a:off x="6275293" y="3674408"/>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40BB84-E0E8-EB4F-B94D-38264AC8C254}"/>
              </a:ext>
            </a:extLst>
          </p:cNvPr>
          <p:cNvCxnSpPr>
            <a:cxnSpLocks/>
          </p:cNvCxnSpPr>
          <p:nvPr/>
        </p:nvCxnSpPr>
        <p:spPr>
          <a:xfrm flipH="1">
            <a:off x="6275293"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A060667-B9F0-5D45-BF87-CC85E94FACA6}"/>
              </a:ext>
            </a:extLst>
          </p:cNvPr>
          <p:cNvCxnSpPr>
            <a:cxnSpLocks/>
          </p:cNvCxnSpPr>
          <p:nvPr/>
        </p:nvCxnSpPr>
        <p:spPr>
          <a:xfrm flipV="1">
            <a:off x="8525915" y="1483857"/>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A7FFACF-07FA-534A-BB24-81D963A6B4B7}"/>
              </a:ext>
            </a:extLst>
          </p:cNvPr>
          <p:cNvCxnSpPr>
            <a:cxnSpLocks/>
          </p:cNvCxnSpPr>
          <p:nvPr/>
        </p:nvCxnSpPr>
        <p:spPr>
          <a:xfrm flipV="1">
            <a:off x="8504875" y="5050970"/>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91B49C2-785E-0C44-B017-F7DE32E8B057}"/>
              </a:ext>
            </a:extLst>
          </p:cNvPr>
          <p:cNvCxnSpPr>
            <a:cxnSpLocks/>
          </p:cNvCxnSpPr>
          <p:nvPr/>
        </p:nvCxnSpPr>
        <p:spPr>
          <a:xfrm flipV="1">
            <a:off x="5930407" y="1412481"/>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CE0F15-B987-244B-976C-FA6693E05768}"/>
              </a:ext>
            </a:extLst>
          </p:cNvPr>
          <p:cNvCxnSpPr>
            <a:cxnSpLocks/>
          </p:cNvCxnSpPr>
          <p:nvPr/>
        </p:nvCxnSpPr>
        <p:spPr>
          <a:xfrm flipV="1">
            <a:off x="5930407"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502DA5F-4259-7D44-A5F3-2FE4BAF22FE7}"/>
              </a:ext>
            </a:extLst>
          </p:cNvPr>
          <p:cNvCxnSpPr>
            <a:cxnSpLocks/>
          </p:cNvCxnSpPr>
          <p:nvPr/>
        </p:nvCxnSpPr>
        <p:spPr>
          <a:xfrm flipV="1">
            <a:off x="3168592"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E1727A5-B84D-B648-A4BE-479ADC3BEF9B}"/>
              </a:ext>
            </a:extLst>
          </p:cNvPr>
          <p:cNvCxnSpPr>
            <a:cxnSpLocks/>
          </p:cNvCxnSpPr>
          <p:nvPr/>
        </p:nvCxnSpPr>
        <p:spPr>
          <a:xfrm flipV="1">
            <a:off x="3206153" y="1442844"/>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33389CC-20EB-D94A-AF8C-C4793233F232}"/>
              </a:ext>
            </a:extLst>
          </p:cNvPr>
          <p:cNvCxnSpPr>
            <a:cxnSpLocks/>
          </p:cNvCxnSpPr>
          <p:nvPr/>
        </p:nvCxnSpPr>
        <p:spPr>
          <a:xfrm>
            <a:off x="8874847" y="2326639"/>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2AE7B1-F1E0-534F-AD2C-FFF52C36258B}"/>
              </a:ext>
            </a:extLst>
          </p:cNvPr>
          <p:cNvCxnSpPr>
            <a:cxnSpLocks/>
          </p:cNvCxnSpPr>
          <p:nvPr/>
        </p:nvCxnSpPr>
        <p:spPr>
          <a:xfrm>
            <a:off x="8874847" y="3639490"/>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359F01-3096-584E-9D45-D6BA5469788C}"/>
              </a:ext>
            </a:extLst>
          </p:cNvPr>
          <p:cNvCxnSpPr>
            <a:cxnSpLocks/>
          </p:cNvCxnSpPr>
          <p:nvPr/>
        </p:nvCxnSpPr>
        <p:spPr>
          <a:xfrm>
            <a:off x="8874846" y="494937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6D965AE-5D06-7244-A0AC-229923BF40C2}"/>
              </a:ext>
            </a:extLst>
          </p:cNvPr>
          <p:cNvGrpSpPr/>
          <p:nvPr/>
        </p:nvGrpSpPr>
        <p:grpSpPr>
          <a:xfrm>
            <a:off x="5511600" y="1724400"/>
            <a:ext cx="3399942" cy="2246466"/>
            <a:chOff x="5909778" y="1730595"/>
            <a:chExt cx="3399942" cy="2246466"/>
          </a:xfrm>
        </p:grpSpPr>
        <p:pic>
          <p:nvPicPr>
            <p:cNvPr id="62" name="Graphic 61" descr="Satellite with solid fill">
              <a:extLst>
                <a:ext uri="{FF2B5EF4-FFF2-40B4-BE49-F238E27FC236}">
                  <a16:creationId xmlns:a16="http://schemas.microsoft.com/office/drawing/2014/main" id="{992B6D07-1D6C-7D44-B924-E73A077C4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911035" y="3053780"/>
              <a:ext cx="812976" cy="880885"/>
            </a:xfrm>
            <a:prstGeom prst="rect">
              <a:avLst/>
            </a:prstGeom>
          </p:spPr>
        </p:pic>
        <p:pic>
          <p:nvPicPr>
            <p:cNvPr id="65" name="Graphic 64" descr="Satellite with solid fill">
              <a:extLst>
                <a:ext uri="{FF2B5EF4-FFF2-40B4-BE49-F238E27FC236}">
                  <a16:creationId xmlns:a16="http://schemas.microsoft.com/office/drawing/2014/main" id="{1B0C5AC4-CF05-5448-8F07-98A0EC2A0C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00000">
              <a:off x="5909778" y="1730595"/>
              <a:ext cx="812976" cy="880885"/>
            </a:xfrm>
            <a:prstGeom prst="rect">
              <a:avLst/>
            </a:prstGeom>
          </p:spPr>
        </p:pic>
        <p:pic>
          <p:nvPicPr>
            <p:cNvPr id="83" name="Graphic 82" descr="Satellite with solid fill">
              <a:extLst>
                <a:ext uri="{FF2B5EF4-FFF2-40B4-BE49-F238E27FC236}">
                  <a16:creationId xmlns:a16="http://schemas.microsoft.com/office/drawing/2014/main" id="{36D95D26-8172-004E-87B8-E73A9B6276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8496744" y="3096176"/>
              <a:ext cx="812976" cy="880885"/>
            </a:xfrm>
            <a:prstGeom prst="rect">
              <a:avLst/>
            </a:prstGeom>
          </p:spPr>
        </p:pic>
        <p:pic>
          <p:nvPicPr>
            <p:cNvPr id="84" name="Graphic 83" descr="Satellite with solid fill">
              <a:extLst>
                <a:ext uri="{FF2B5EF4-FFF2-40B4-BE49-F238E27FC236}">
                  <a16:creationId xmlns:a16="http://schemas.microsoft.com/office/drawing/2014/main" id="{3113C63B-901E-D045-BDD5-158FA47B6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8496744" y="1787317"/>
              <a:ext cx="812976" cy="880885"/>
            </a:xfrm>
            <a:prstGeom prst="rect">
              <a:avLst/>
            </a:prstGeom>
          </p:spPr>
        </p:pic>
      </p:grpSp>
      <p:grpSp>
        <p:nvGrpSpPr>
          <p:cNvPr id="86" name="Group 85">
            <a:extLst>
              <a:ext uri="{FF2B5EF4-FFF2-40B4-BE49-F238E27FC236}">
                <a16:creationId xmlns:a16="http://schemas.microsoft.com/office/drawing/2014/main" id="{AC823A09-4E77-2440-902B-C9BC17DECF78}"/>
              </a:ext>
            </a:extLst>
          </p:cNvPr>
          <p:cNvGrpSpPr/>
          <p:nvPr/>
        </p:nvGrpSpPr>
        <p:grpSpPr>
          <a:xfrm>
            <a:off x="2761200" y="1782000"/>
            <a:ext cx="6148473" cy="3527254"/>
            <a:chOff x="2762104" y="1780245"/>
            <a:chExt cx="6148473" cy="3527254"/>
          </a:xfrm>
        </p:grpSpPr>
        <p:pic>
          <p:nvPicPr>
            <p:cNvPr id="87" name="Graphic 86" descr="Satellite with solid fill">
              <a:extLst>
                <a:ext uri="{FF2B5EF4-FFF2-40B4-BE49-F238E27FC236}">
                  <a16:creationId xmlns:a16="http://schemas.microsoft.com/office/drawing/2014/main" id="{99A53A90-1831-C34B-83F9-260A5A5BF2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00000">
              <a:off x="5510634" y="4369704"/>
              <a:ext cx="812976" cy="880885"/>
            </a:xfrm>
            <a:prstGeom prst="rect">
              <a:avLst/>
            </a:prstGeom>
          </p:spPr>
        </p:pic>
        <p:pic>
          <p:nvPicPr>
            <p:cNvPr id="88" name="Graphic 87" descr="Satellite with solid fill">
              <a:extLst>
                <a:ext uri="{FF2B5EF4-FFF2-40B4-BE49-F238E27FC236}">
                  <a16:creationId xmlns:a16="http://schemas.microsoft.com/office/drawing/2014/main" id="{14034B54-DAE8-6C41-A415-D32D780669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8097601" y="4412100"/>
              <a:ext cx="812976" cy="880885"/>
            </a:xfrm>
            <a:prstGeom prst="rect">
              <a:avLst/>
            </a:prstGeom>
          </p:spPr>
        </p:pic>
        <p:pic>
          <p:nvPicPr>
            <p:cNvPr id="89" name="Graphic 88" descr="Satellite with solid fill">
              <a:extLst>
                <a:ext uri="{FF2B5EF4-FFF2-40B4-BE49-F238E27FC236}">
                  <a16:creationId xmlns:a16="http://schemas.microsoft.com/office/drawing/2014/main" id="{BEEE2EF4-79F5-2E4E-B325-CA94BE8650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2762104" y="3103430"/>
              <a:ext cx="812976" cy="880885"/>
            </a:xfrm>
            <a:prstGeom prst="rect">
              <a:avLst/>
            </a:prstGeom>
          </p:spPr>
        </p:pic>
        <p:pic>
          <p:nvPicPr>
            <p:cNvPr id="91" name="Graphic 90" descr="Satellite with solid fill">
              <a:extLst>
                <a:ext uri="{FF2B5EF4-FFF2-40B4-BE49-F238E27FC236}">
                  <a16:creationId xmlns:a16="http://schemas.microsoft.com/office/drawing/2014/main" id="{7181CCE1-8C7C-C845-9F04-EFEFA827B9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2762105" y="4426614"/>
              <a:ext cx="812976" cy="880885"/>
            </a:xfrm>
            <a:prstGeom prst="rect">
              <a:avLst/>
            </a:prstGeom>
          </p:spPr>
        </p:pic>
        <p:pic>
          <p:nvPicPr>
            <p:cNvPr id="92" name="Graphic 91" descr="Satellite with solid fill">
              <a:extLst>
                <a:ext uri="{FF2B5EF4-FFF2-40B4-BE49-F238E27FC236}">
                  <a16:creationId xmlns:a16="http://schemas.microsoft.com/office/drawing/2014/main" id="{BE787738-5126-E540-BB9F-C37238E6CF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2762105" y="1780245"/>
              <a:ext cx="812976" cy="880885"/>
            </a:xfrm>
            <a:prstGeom prst="rect">
              <a:avLst/>
            </a:prstGeom>
          </p:spPr>
        </p:pic>
      </p:grpSp>
      <p:pic>
        <p:nvPicPr>
          <p:cNvPr id="63" name="Graphic 62" descr="User with solid fill">
            <a:extLst>
              <a:ext uri="{FF2B5EF4-FFF2-40B4-BE49-F238E27FC236}">
                <a16:creationId xmlns:a16="http://schemas.microsoft.com/office/drawing/2014/main" id="{E5B6B83F-0C11-D74E-96DF-CA7FFBAFA6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783057" y="5703910"/>
            <a:ext cx="827409" cy="827409"/>
          </a:xfrm>
          <a:prstGeom prst="rect">
            <a:avLst/>
          </a:prstGeom>
        </p:spPr>
      </p:pic>
      <p:cxnSp>
        <p:nvCxnSpPr>
          <p:cNvPr id="64" name="Straight Connector 63">
            <a:extLst>
              <a:ext uri="{FF2B5EF4-FFF2-40B4-BE49-F238E27FC236}">
                <a16:creationId xmlns:a16="http://schemas.microsoft.com/office/drawing/2014/main" id="{E3C908E1-B076-FA40-B24E-7C53A6946FAC}"/>
              </a:ext>
            </a:extLst>
          </p:cNvPr>
          <p:cNvCxnSpPr/>
          <p:nvPr/>
        </p:nvCxnSpPr>
        <p:spPr>
          <a:xfrm flipV="1">
            <a:off x="7376715" y="5091966"/>
            <a:ext cx="768350" cy="81532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47B6C9C-4540-6B45-9D64-95E8E158AC6D}"/>
              </a:ext>
            </a:extLst>
          </p:cNvPr>
          <p:cNvGrpSpPr/>
          <p:nvPr/>
        </p:nvGrpSpPr>
        <p:grpSpPr>
          <a:xfrm>
            <a:off x="6323630" y="5103021"/>
            <a:ext cx="878643" cy="878643"/>
            <a:chOff x="6323630" y="5103021"/>
            <a:chExt cx="878643" cy="878643"/>
          </a:xfrm>
        </p:grpSpPr>
        <p:pic>
          <p:nvPicPr>
            <p:cNvPr id="69" name="Graphic 68" descr="Thought bubble outline">
              <a:extLst>
                <a:ext uri="{FF2B5EF4-FFF2-40B4-BE49-F238E27FC236}">
                  <a16:creationId xmlns:a16="http://schemas.microsoft.com/office/drawing/2014/main" id="{3B1012F2-5A2B-B846-ACB6-137971985B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6323630" y="5103021"/>
              <a:ext cx="878643" cy="878643"/>
            </a:xfrm>
            <a:prstGeom prst="rect">
              <a:avLst/>
            </a:prstGeom>
          </p:spPr>
        </p:pic>
        <p:pic>
          <p:nvPicPr>
            <p:cNvPr id="70" name="Graphic 69" descr="Folder Search outline">
              <a:extLst>
                <a:ext uri="{FF2B5EF4-FFF2-40B4-BE49-F238E27FC236}">
                  <a16:creationId xmlns:a16="http://schemas.microsoft.com/office/drawing/2014/main" id="{0B6485F5-BD60-C749-B005-EAED6714D5F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45159" y="5224042"/>
              <a:ext cx="461169" cy="461169"/>
            </a:xfrm>
            <a:prstGeom prst="rect">
              <a:avLst/>
            </a:prstGeom>
          </p:spPr>
        </p:pic>
      </p:grpSp>
      <p:sp>
        <p:nvSpPr>
          <p:cNvPr id="74" name="TextBox 73">
            <a:extLst>
              <a:ext uri="{FF2B5EF4-FFF2-40B4-BE49-F238E27FC236}">
                <a16:creationId xmlns:a16="http://schemas.microsoft.com/office/drawing/2014/main" id="{1111735E-B124-824A-8040-C2BC34733918}"/>
              </a:ext>
            </a:extLst>
          </p:cNvPr>
          <p:cNvSpPr txBox="1"/>
          <p:nvPr/>
        </p:nvSpPr>
        <p:spPr>
          <a:xfrm>
            <a:off x="6445786" y="6408942"/>
            <a:ext cx="1501950" cy="369332"/>
          </a:xfrm>
          <a:prstGeom prst="rect">
            <a:avLst/>
          </a:prstGeom>
          <a:noFill/>
        </p:spPr>
        <p:txBody>
          <a:bodyPr wrap="none" rtlCol="0">
            <a:spAutoFit/>
          </a:bodyPr>
          <a:lstStyle/>
          <a:p>
            <a:r>
              <a:rPr lang="en-US"/>
              <a:t>I want yellow!</a:t>
            </a:r>
          </a:p>
        </p:txBody>
      </p:sp>
      <p:pic>
        <p:nvPicPr>
          <p:cNvPr id="75" name="Graphic 74" descr="Document with solid fill">
            <a:extLst>
              <a:ext uri="{FF2B5EF4-FFF2-40B4-BE49-F238E27FC236}">
                <a16:creationId xmlns:a16="http://schemas.microsoft.com/office/drawing/2014/main" id="{DD846C06-0424-0C4C-8579-5CF1E1B795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17086" y="4750268"/>
            <a:ext cx="394877" cy="394877"/>
          </a:xfrm>
          <a:prstGeom prst="rect">
            <a:avLst/>
          </a:prstGeom>
        </p:spPr>
      </p:pic>
      <p:cxnSp>
        <p:nvCxnSpPr>
          <p:cNvPr id="20" name="Straight Arrow Connector 19">
            <a:extLst>
              <a:ext uri="{FF2B5EF4-FFF2-40B4-BE49-F238E27FC236}">
                <a16:creationId xmlns:a16="http://schemas.microsoft.com/office/drawing/2014/main" id="{2392535B-8E22-CF40-BB45-2EACEAB913AE}"/>
              </a:ext>
            </a:extLst>
          </p:cNvPr>
          <p:cNvCxnSpPr/>
          <p:nvPr/>
        </p:nvCxnSpPr>
        <p:spPr>
          <a:xfrm>
            <a:off x="6096000" y="4750268"/>
            <a:ext cx="2115963"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8" name="Graphic 77" descr="Document with solid fill">
            <a:extLst>
              <a:ext uri="{FF2B5EF4-FFF2-40B4-BE49-F238E27FC236}">
                <a16:creationId xmlns:a16="http://schemas.microsoft.com/office/drawing/2014/main" id="{CD497FF2-C218-DA42-BF8B-96C9774DCB8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17085" y="4306533"/>
            <a:ext cx="394877" cy="394877"/>
          </a:xfrm>
          <a:prstGeom prst="rect">
            <a:avLst/>
          </a:prstGeom>
        </p:spPr>
      </p:pic>
      <p:sp>
        <p:nvSpPr>
          <p:cNvPr id="6" name="Title 1">
            <a:extLst>
              <a:ext uri="{FF2B5EF4-FFF2-40B4-BE49-F238E27FC236}">
                <a16:creationId xmlns:a16="http://schemas.microsoft.com/office/drawing/2014/main" id="{FBAD6646-37B9-538A-7F81-2F0F5D6B71BF}"/>
              </a:ext>
            </a:extLst>
          </p:cNvPr>
          <p:cNvSpPr>
            <a:spLocks noGrp="1"/>
          </p:cNvSpPr>
          <p:nvPr>
            <p:ph type="title"/>
          </p:nvPr>
        </p:nvSpPr>
        <p:spPr>
          <a:xfrm>
            <a:off x="838199" y="0"/>
            <a:ext cx="11567157" cy="1710418"/>
          </a:xfrm>
        </p:spPr>
        <p:txBody>
          <a:bodyPr/>
          <a:lstStyle/>
          <a:p>
            <a:r>
              <a:rPr lang="en-AU" err="1"/>
              <a:t>StarCDN</a:t>
            </a:r>
            <a:r>
              <a:rPr lang="en-AU"/>
              <a:t> uses </a:t>
            </a:r>
            <a:r>
              <a:rPr lang="en-AU" i="1"/>
              <a:t>consistent hashing </a:t>
            </a:r>
            <a:r>
              <a:rPr lang="en-AU"/>
              <a:t>across satellites</a:t>
            </a:r>
            <a:endParaRPr lang="en-US"/>
          </a:p>
        </p:txBody>
      </p:sp>
      <p:cxnSp>
        <p:nvCxnSpPr>
          <p:cNvPr id="71" name="Straight Connector 70">
            <a:extLst>
              <a:ext uri="{FF2B5EF4-FFF2-40B4-BE49-F238E27FC236}">
                <a16:creationId xmlns:a16="http://schemas.microsoft.com/office/drawing/2014/main" id="{0072A84A-5C6F-3942-B8A5-2E0DA832757F}"/>
              </a:ext>
            </a:extLst>
          </p:cNvPr>
          <p:cNvCxnSpPr>
            <a:cxnSpLocks/>
          </p:cNvCxnSpPr>
          <p:nvPr/>
        </p:nvCxnSpPr>
        <p:spPr>
          <a:xfrm>
            <a:off x="9759574" y="3912826"/>
            <a:ext cx="487511" cy="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0808303-B7B5-5A4D-8184-81293ADB25C6}"/>
              </a:ext>
            </a:extLst>
          </p:cNvPr>
          <p:cNvSpPr txBox="1"/>
          <p:nvPr/>
        </p:nvSpPr>
        <p:spPr>
          <a:xfrm>
            <a:off x="10202902" y="3667902"/>
            <a:ext cx="2102050" cy="461665"/>
          </a:xfrm>
          <a:prstGeom prst="rect">
            <a:avLst/>
          </a:prstGeom>
          <a:noFill/>
        </p:spPr>
        <p:txBody>
          <a:bodyPr wrap="none" rtlCol="0">
            <a:spAutoFit/>
          </a:bodyPr>
          <a:lstStyle/>
          <a:p>
            <a:r>
              <a:rPr lang="en-US" sz="2400"/>
              <a:t>Inter-orbital ISL</a:t>
            </a:r>
          </a:p>
        </p:txBody>
      </p:sp>
      <p:cxnSp>
        <p:nvCxnSpPr>
          <p:cNvPr id="76" name="Straight Connector 75">
            <a:extLst>
              <a:ext uri="{FF2B5EF4-FFF2-40B4-BE49-F238E27FC236}">
                <a16:creationId xmlns:a16="http://schemas.microsoft.com/office/drawing/2014/main" id="{69AFE61B-4492-454A-8DF9-2B48806C0AD3}"/>
              </a:ext>
            </a:extLst>
          </p:cNvPr>
          <p:cNvCxnSpPr>
            <a:cxnSpLocks/>
          </p:cNvCxnSpPr>
          <p:nvPr/>
        </p:nvCxnSpPr>
        <p:spPr>
          <a:xfrm flipH="1">
            <a:off x="9760329" y="3293387"/>
            <a:ext cx="486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E780E6F-DB5C-E649-A282-1123A8E72D21}"/>
              </a:ext>
            </a:extLst>
          </p:cNvPr>
          <p:cNvSpPr txBox="1"/>
          <p:nvPr/>
        </p:nvSpPr>
        <p:spPr>
          <a:xfrm>
            <a:off x="10202581" y="3040588"/>
            <a:ext cx="2101729" cy="461665"/>
          </a:xfrm>
          <a:prstGeom prst="rect">
            <a:avLst/>
          </a:prstGeom>
          <a:noFill/>
        </p:spPr>
        <p:txBody>
          <a:bodyPr wrap="none" rtlCol="0">
            <a:spAutoFit/>
          </a:bodyPr>
          <a:lstStyle/>
          <a:p>
            <a:r>
              <a:rPr lang="en-US" sz="2400"/>
              <a:t>Intra-orbital ISL</a:t>
            </a:r>
          </a:p>
        </p:txBody>
      </p:sp>
      <p:cxnSp>
        <p:nvCxnSpPr>
          <p:cNvPr id="79" name="Straight Connector 78">
            <a:extLst>
              <a:ext uri="{FF2B5EF4-FFF2-40B4-BE49-F238E27FC236}">
                <a16:creationId xmlns:a16="http://schemas.microsoft.com/office/drawing/2014/main" id="{654BDDD7-0478-4C4A-B086-E05D7490E325}"/>
              </a:ext>
            </a:extLst>
          </p:cNvPr>
          <p:cNvCxnSpPr>
            <a:cxnSpLocks/>
          </p:cNvCxnSpPr>
          <p:nvPr/>
        </p:nvCxnSpPr>
        <p:spPr>
          <a:xfrm>
            <a:off x="2436742" y="2313063"/>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8620A2A-72AB-4A4E-8A1E-6E5374B83AA8}"/>
              </a:ext>
            </a:extLst>
          </p:cNvPr>
          <p:cNvCxnSpPr>
            <a:cxnSpLocks/>
          </p:cNvCxnSpPr>
          <p:nvPr/>
        </p:nvCxnSpPr>
        <p:spPr>
          <a:xfrm>
            <a:off x="2436742" y="362591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A7EE400-0FE4-E54B-A802-E30499EE55DB}"/>
              </a:ext>
            </a:extLst>
          </p:cNvPr>
          <p:cNvCxnSpPr>
            <a:cxnSpLocks/>
          </p:cNvCxnSpPr>
          <p:nvPr/>
        </p:nvCxnSpPr>
        <p:spPr>
          <a:xfrm>
            <a:off x="2436741" y="4935798"/>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E5F0336-0597-8F4B-8714-3FD9EA194677}"/>
              </a:ext>
            </a:extLst>
          </p:cNvPr>
          <p:cNvSpPr txBox="1"/>
          <p:nvPr/>
        </p:nvSpPr>
        <p:spPr>
          <a:xfrm>
            <a:off x="1417366" y="2067744"/>
            <a:ext cx="1055097" cy="461665"/>
          </a:xfrm>
          <a:prstGeom prst="rect">
            <a:avLst/>
          </a:prstGeom>
          <a:noFill/>
        </p:spPr>
        <p:txBody>
          <a:bodyPr wrap="none" rtlCol="0">
            <a:spAutoFit/>
          </a:bodyPr>
          <a:lstStyle/>
          <a:p>
            <a:r>
              <a:rPr lang="en-US" sz="2400"/>
              <a:t>Orbit 1</a:t>
            </a:r>
          </a:p>
        </p:txBody>
      </p:sp>
      <p:sp>
        <p:nvSpPr>
          <p:cNvPr id="108" name="TextBox 107">
            <a:extLst>
              <a:ext uri="{FF2B5EF4-FFF2-40B4-BE49-F238E27FC236}">
                <a16:creationId xmlns:a16="http://schemas.microsoft.com/office/drawing/2014/main" id="{D7BF9B6D-9411-9245-9C2A-5BAB1C2939B7}"/>
              </a:ext>
            </a:extLst>
          </p:cNvPr>
          <p:cNvSpPr txBox="1"/>
          <p:nvPr/>
        </p:nvSpPr>
        <p:spPr>
          <a:xfrm>
            <a:off x="1417366" y="3389900"/>
            <a:ext cx="1055097" cy="461665"/>
          </a:xfrm>
          <a:prstGeom prst="rect">
            <a:avLst/>
          </a:prstGeom>
          <a:noFill/>
        </p:spPr>
        <p:txBody>
          <a:bodyPr wrap="none" rtlCol="0">
            <a:spAutoFit/>
          </a:bodyPr>
          <a:lstStyle/>
          <a:p>
            <a:r>
              <a:rPr lang="en-US" sz="2400"/>
              <a:t>Orbit 2</a:t>
            </a:r>
          </a:p>
        </p:txBody>
      </p:sp>
      <p:sp>
        <p:nvSpPr>
          <p:cNvPr id="109" name="TextBox 108">
            <a:extLst>
              <a:ext uri="{FF2B5EF4-FFF2-40B4-BE49-F238E27FC236}">
                <a16:creationId xmlns:a16="http://schemas.microsoft.com/office/drawing/2014/main" id="{81E2FB11-EDA6-8D4C-AE74-23BCCDB7A1DC}"/>
              </a:ext>
            </a:extLst>
          </p:cNvPr>
          <p:cNvSpPr txBox="1"/>
          <p:nvPr/>
        </p:nvSpPr>
        <p:spPr>
          <a:xfrm>
            <a:off x="1417365" y="4730081"/>
            <a:ext cx="1055097" cy="461665"/>
          </a:xfrm>
          <a:prstGeom prst="rect">
            <a:avLst/>
          </a:prstGeom>
          <a:noFill/>
        </p:spPr>
        <p:txBody>
          <a:bodyPr wrap="none" rtlCol="0">
            <a:spAutoFit/>
          </a:bodyPr>
          <a:lstStyle/>
          <a:p>
            <a:r>
              <a:rPr lang="en-US" sz="2400"/>
              <a:t>Orbit 3</a:t>
            </a:r>
          </a:p>
        </p:txBody>
      </p:sp>
      <p:cxnSp>
        <p:nvCxnSpPr>
          <p:cNvPr id="66" name="Straight Connector 65">
            <a:extLst>
              <a:ext uri="{FF2B5EF4-FFF2-40B4-BE49-F238E27FC236}">
                <a16:creationId xmlns:a16="http://schemas.microsoft.com/office/drawing/2014/main" id="{0A1E7D6A-E51F-644C-A4DE-E5693B813345}"/>
              </a:ext>
            </a:extLst>
          </p:cNvPr>
          <p:cNvCxnSpPr>
            <a:cxnSpLocks/>
          </p:cNvCxnSpPr>
          <p:nvPr/>
        </p:nvCxnSpPr>
        <p:spPr>
          <a:xfrm flipH="1" flipV="1">
            <a:off x="6207889" y="5078804"/>
            <a:ext cx="727188" cy="875555"/>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54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0" presetClass="path" presetSubtype="0" accel="50000" decel="50000" fill="hold" nodeType="withEffect">
                                  <p:stCondLst>
                                    <p:cond delay="0"/>
                                  </p:stCondLst>
                                  <p:childTnLst>
                                    <p:animMotion origin="layout" path="M 0.00508 0.00532 L -0.05794 0.11967 " pathEditMode="relative" ptsTypes="AA">
                                      <p:cBhvr>
                                        <p:cTn id="25" dur="2000" fill="hold"/>
                                        <p:tgtEl>
                                          <p:spTgt spid="75"/>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par>
                                <p:cTn id="31" presetID="10" presetClass="exit" presetSubtype="0" fill="hold" nodeType="withEffect">
                                  <p:stCondLst>
                                    <p:cond delay="0"/>
                                  </p:stCondLst>
                                  <p:childTnLst>
                                    <p:animEffect transition="out" filter="fade">
                                      <p:cBhvr>
                                        <p:cTn id="32" dur="500"/>
                                        <p:tgtEl>
                                          <p:spTgt spid="64"/>
                                        </p:tgtEl>
                                      </p:cBhvr>
                                    </p:animEffect>
                                    <p:set>
                                      <p:cBhvr>
                                        <p:cTn id="33" dur="1" fill="hold">
                                          <p:stCondLst>
                                            <p:cond delay="499"/>
                                          </p:stCondLst>
                                        </p:cTn>
                                        <p:tgtEl>
                                          <p:spTgt spid="6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5"/>
                                        </p:tgtEl>
                                      </p:cBhvr>
                                    </p:animEffect>
                                    <p:set>
                                      <p:cBhvr>
                                        <p:cTn id="36" dur="1" fill="hold">
                                          <p:stCondLst>
                                            <p:cond delay="499"/>
                                          </p:stCondLst>
                                        </p:cTn>
                                        <p:tgtEl>
                                          <p:spTgt spid="7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par>
                                <p:cTn id="47" presetID="0" presetClass="path" presetSubtype="0" accel="50000" decel="50000" fill="hold" nodeType="withEffect">
                                  <p:stCondLst>
                                    <p:cond delay="0"/>
                                  </p:stCondLst>
                                  <p:childTnLst>
                                    <p:animMotion origin="layout" path="M 0.00586 -0.00324 L -0.15208 -0.00324 " pathEditMode="relative" ptsTypes="AA">
                                      <p:cBhvr>
                                        <p:cTn id="48" dur="2000" fill="hold"/>
                                        <p:tgtEl>
                                          <p:spTgt spid="78"/>
                                        </p:tgtEl>
                                        <p:attrNameLst>
                                          <p:attrName>ppt_x</p:attrName>
                                          <p:attrName>ppt_y</p:attrName>
                                        </p:attrNameLst>
                                      </p:cBhvr>
                                    </p:animMotion>
                                  </p:childTnLst>
                                </p:cTn>
                              </p:par>
                            </p:childTnLst>
                          </p:cTn>
                        </p:par>
                        <p:par>
                          <p:cTn id="49" fill="hold">
                            <p:stCondLst>
                              <p:cond delay="2000"/>
                            </p:stCondLst>
                            <p:childTnLst>
                              <p:par>
                                <p:cTn id="50" presetID="0" presetClass="path" presetSubtype="0" accel="50000" decel="50000" fill="hold" nodeType="afterEffect">
                                  <p:stCondLst>
                                    <p:cond delay="0"/>
                                  </p:stCondLst>
                                  <p:childTnLst>
                                    <p:animMotion origin="layout" path="M -0.14805 -0.00324 L -0.08177 0.18727 " pathEditMode="relative" rAng="0" ptsTypes="AA">
                                      <p:cBhvr>
                                        <p:cTn id="51" dur="2000" fill="hold"/>
                                        <p:tgtEl>
                                          <p:spTgt spid="78"/>
                                        </p:tgtEl>
                                        <p:attrNameLst>
                                          <p:attrName>ppt_x</p:attrName>
                                          <p:attrName>ppt_y</p:attrName>
                                        </p:attrNameLst>
                                      </p:cBhvr>
                                      <p:rCtr x="3307" y="9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3E8FB0AC-C467-FF4D-BFB0-937C46376A66}"/>
              </a:ext>
            </a:extLst>
          </p:cNvPr>
          <p:cNvCxnSpPr>
            <a:cxnSpLocks/>
          </p:cNvCxnSpPr>
          <p:nvPr/>
        </p:nvCxnSpPr>
        <p:spPr>
          <a:xfrm>
            <a:off x="3168592" y="233680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8D0CC2-086D-AB41-A82A-D752606B891D}"/>
              </a:ext>
            </a:extLst>
          </p:cNvPr>
          <p:cNvCxnSpPr>
            <a:cxnSpLocks/>
          </p:cNvCxnSpPr>
          <p:nvPr/>
        </p:nvCxnSpPr>
        <p:spPr>
          <a:xfrm>
            <a:off x="3168592" y="371794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43E211-5102-AB48-BDEB-1E3F29A4004E}"/>
              </a:ext>
            </a:extLst>
          </p:cNvPr>
          <p:cNvCxnSpPr>
            <a:cxnSpLocks/>
          </p:cNvCxnSpPr>
          <p:nvPr/>
        </p:nvCxnSpPr>
        <p:spPr>
          <a:xfrm>
            <a:off x="5917121" y="227989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97AE60E-33DC-0C47-AEAB-326001DF48BD}"/>
              </a:ext>
            </a:extLst>
          </p:cNvPr>
          <p:cNvCxnSpPr>
            <a:cxnSpLocks/>
          </p:cNvCxnSpPr>
          <p:nvPr/>
        </p:nvCxnSpPr>
        <p:spPr>
          <a:xfrm>
            <a:off x="5917121" y="366103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8AC62-B0DA-0842-A7A4-F92EEB95709B}"/>
              </a:ext>
            </a:extLst>
          </p:cNvPr>
          <p:cNvCxnSpPr>
            <a:cxnSpLocks/>
          </p:cNvCxnSpPr>
          <p:nvPr/>
        </p:nvCxnSpPr>
        <p:spPr>
          <a:xfrm>
            <a:off x="8504088" y="2322286"/>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15F885-E507-2840-AB75-F161328719FF}"/>
              </a:ext>
            </a:extLst>
          </p:cNvPr>
          <p:cNvCxnSpPr>
            <a:cxnSpLocks/>
          </p:cNvCxnSpPr>
          <p:nvPr/>
        </p:nvCxnSpPr>
        <p:spPr>
          <a:xfrm>
            <a:off x="8504088" y="3703434"/>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8A9A328-0F42-BC4C-81D7-21449B7EB221}"/>
              </a:ext>
            </a:extLst>
          </p:cNvPr>
          <p:cNvCxnSpPr>
            <a:cxnSpLocks/>
          </p:cNvCxnSpPr>
          <p:nvPr/>
        </p:nvCxnSpPr>
        <p:spPr>
          <a:xfrm flipH="1">
            <a:off x="3536193" y="2279890"/>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30A9FAA-2F59-244F-A635-7EAFE9B39AA2}"/>
              </a:ext>
            </a:extLst>
          </p:cNvPr>
          <p:cNvCxnSpPr>
            <a:cxnSpLocks/>
          </p:cNvCxnSpPr>
          <p:nvPr/>
        </p:nvCxnSpPr>
        <p:spPr>
          <a:xfrm flipH="1">
            <a:off x="3561391" y="3669443"/>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0DF898-7398-054D-9336-9208B188C240}"/>
              </a:ext>
            </a:extLst>
          </p:cNvPr>
          <p:cNvCxnSpPr>
            <a:cxnSpLocks/>
          </p:cNvCxnSpPr>
          <p:nvPr/>
        </p:nvCxnSpPr>
        <p:spPr>
          <a:xfrm flipH="1">
            <a:off x="3561392"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D3B9D2-29CD-BB45-B68E-5C2C851045ED}"/>
              </a:ext>
            </a:extLst>
          </p:cNvPr>
          <p:cNvCxnSpPr>
            <a:cxnSpLocks/>
          </p:cNvCxnSpPr>
          <p:nvPr/>
        </p:nvCxnSpPr>
        <p:spPr>
          <a:xfrm flipH="1">
            <a:off x="6337680" y="2300517"/>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E94FCE-5EC3-7E4F-8D2A-EF2990D1C824}"/>
              </a:ext>
            </a:extLst>
          </p:cNvPr>
          <p:cNvCxnSpPr>
            <a:cxnSpLocks/>
          </p:cNvCxnSpPr>
          <p:nvPr/>
        </p:nvCxnSpPr>
        <p:spPr>
          <a:xfrm flipH="1">
            <a:off x="6275293" y="3674408"/>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40BB84-E0E8-EB4F-B94D-38264AC8C254}"/>
              </a:ext>
            </a:extLst>
          </p:cNvPr>
          <p:cNvCxnSpPr>
            <a:cxnSpLocks/>
          </p:cNvCxnSpPr>
          <p:nvPr/>
        </p:nvCxnSpPr>
        <p:spPr>
          <a:xfrm flipH="1">
            <a:off x="6275293"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A060667-B9F0-5D45-BF87-CC85E94FACA6}"/>
              </a:ext>
            </a:extLst>
          </p:cNvPr>
          <p:cNvCxnSpPr>
            <a:cxnSpLocks/>
          </p:cNvCxnSpPr>
          <p:nvPr/>
        </p:nvCxnSpPr>
        <p:spPr>
          <a:xfrm flipV="1">
            <a:off x="8525915" y="1483857"/>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A7FFACF-07FA-534A-BB24-81D963A6B4B7}"/>
              </a:ext>
            </a:extLst>
          </p:cNvPr>
          <p:cNvCxnSpPr>
            <a:cxnSpLocks/>
          </p:cNvCxnSpPr>
          <p:nvPr/>
        </p:nvCxnSpPr>
        <p:spPr>
          <a:xfrm flipV="1">
            <a:off x="8504875" y="5050970"/>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91B49C2-785E-0C44-B017-F7DE32E8B057}"/>
              </a:ext>
            </a:extLst>
          </p:cNvPr>
          <p:cNvCxnSpPr>
            <a:cxnSpLocks/>
          </p:cNvCxnSpPr>
          <p:nvPr/>
        </p:nvCxnSpPr>
        <p:spPr>
          <a:xfrm flipV="1">
            <a:off x="5930407" y="1412481"/>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CE0F15-B987-244B-976C-FA6693E05768}"/>
              </a:ext>
            </a:extLst>
          </p:cNvPr>
          <p:cNvCxnSpPr>
            <a:cxnSpLocks/>
          </p:cNvCxnSpPr>
          <p:nvPr/>
        </p:nvCxnSpPr>
        <p:spPr>
          <a:xfrm flipV="1">
            <a:off x="5930407"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502DA5F-4259-7D44-A5F3-2FE4BAF22FE7}"/>
              </a:ext>
            </a:extLst>
          </p:cNvPr>
          <p:cNvCxnSpPr>
            <a:cxnSpLocks/>
          </p:cNvCxnSpPr>
          <p:nvPr/>
        </p:nvCxnSpPr>
        <p:spPr>
          <a:xfrm flipV="1">
            <a:off x="3168592"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E1727A5-B84D-B648-A4BE-479ADC3BEF9B}"/>
              </a:ext>
            </a:extLst>
          </p:cNvPr>
          <p:cNvCxnSpPr>
            <a:cxnSpLocks/>
          </p:cNvCxnSpPr>
          <p:nvPr/>
        </p:nvCxnSpPr>
        <p:spPr>
          <a:xfrm flipV="1">
            <a:off x="3206153" y="1442844"/>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33389CC-20EB-D94A-AF8C-C4793233F232}"/>
              </a:ext>
            </a:extLst>
          </p:cNvPr>
          <p:cNvCxnSpPr>
            <a:cxnSpLocks/>
          </p:cNvCxnSpPr>
          <p:nvPr/>
        </p:nvCxnSpPr>
        <p:spPr>
          <a:xfrm>
            <a:off x="8874847" y="2326639"/>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2AE7B1-F1E0-534F-AD2C-FFF52C36258B}"/>
              </a:ext>
            </a:extLst>
          </p:cNvPr>
          <p:cNvCxnSpPr>
            <a:cxnSpLocks/>
          </p:cNvCxnSpPr>
          <p:nvPr/>
        </p:nvCxnSpPr>
        <p:spPr>
          <a:xfrm>
            <a:off x="8874847" y="3639490"/>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359F01-3096-584E-9D45-D6BA5469788C}"/>
              </a:ext>
            </a:extLst>
          </p:cNvPr>
          <p:cNvCxnSpPr>
            <a:cxnSpLocks/>
          </p:cNvCxnSpPr>
          <p:nvPr/>
        </p:nvCxnSpPr>
        <p:spPr>
          <a:xfrm>
            <a:off x="8874846" y="494937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6D965AE-5D06-7244-A0AC-229923BF40C2}"/>
              </a:ext>
            </a:extLst>
          </p:cNvPr>
          <p:cNvGrpSpPr/>
          <p:nvPr/>
        </p:nvGrpSpPr>
        <p:grpSpPr>
          <a:xfrm>
            <a:off x="5511600" y="1724400"/>
            <a:ext cx="3399942" cy="2246466"/>
            <a:chOff x="5909778" y="1730595"/>
            <a:chExt cx="3399942" cy="2246466"/>
          </a:xfrm>
        </p:grpSpPr>
        <p:pic>
          <p:nvPicPr>
            <p:cNvPr id="62" name="Graphic 61" descr="Satellite with solid fill">
              <a:extLst>
                <a:ext uri="{FF2B5EF4-FFF2-40B4-BE49-F238E27FC236}">
                  <a16:creationId xmlns:a16="http://schemas.microsoft.com/office/drawing/2014/main" id="{992B6D07-1D6C-7D44-B924-E73A077C4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911035" y="3053780"/>
              <a:ext cx="812976" cy="880885"/>
            </a:xfrm>
            <a:prstGeom prst="rect">
              <a:avLst/>
            </a:prstGeom>
          </p:spPr>
        </p:pic>
        <p:pic>
          <p:nvPicPr>
            <p:cNvPr id="65" name="Graphic 64" descr="Satellite with solid fill">
              <a:extLst>
                <a:ext uri="{FF2B5EF4-FFF2-40B4-BE49-F238E27FC236}">
                  <a16:creationId xmlns:a16="http://schemas.microsoft.com/office/drawing/2014/main" id="{1B0C5AC4-CF05-5448-8F07-98A0EC2A0C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00000">
              <a:off x="5909778" y="1730595"/>
              <a:ext cx="812976" cy="880885"/>
            </a:xfrm>
            <a:prstGeom prst="rect">
              <a:avLst/>
            </a:prstGeom>
          </p:spPr>
        </p:pic>
        <p:pic>
          <p:nvPicPr>
            <p:cNvPr id="83" name="Graphic 82" descr="Satellite with solid fill">
              <a:extLst>
                <a:ext uri="{FF2B5EF4-FFF2-40B4-BE49-F238E27FC236}">
                  <a16:creationId xmlns:a16="http://schemas.microsoft.com/office/drawing/2014/main" id="{36D95D26-8172-004E-87B8-E73A9B6276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8496744" y="3096176"/>
              <a:ext cx="812976" cy="880885"/>
            </a:xfrm>
            <a:prstGeom prst="rect">
              <a:avLst/>
            </a:prstGeom>
          </p:spPr>
        </p:pic>
        <p:pic>
          <p:nvPicPr>
            <p:cNvPr id="84" name="Graphic 83" descr="Satellite with solid fill">
              <a:extLst>
                <a:ext uri="{FF2B5EF4-FFF2-40B4-BE49-F238E27FC236}">
                  <a16:creationId xmlns:a16="http://schemas.microsoft.com/office/drawing/2014/main" id="{3113C63B-901E-D045-BDD5-158FA47B6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8496744" y="1787317"/>
              <a:ext cx="812976" cy="880885"/>
            </a:xfrm>
            <a:prstGeom prst="rect">
              <a:avLst/>
            </a:prstGeom>
          </p:spPr>
        </p:pic>
      </p:grpSp>
      <p:grpSp>
        <p:nvGrpSpPr>
          <p:cNvPr id="86" name="Group 85">
            <a:extLst>
              <a:ext uri="{FF2B5EF4-FFF2-40B4-BE49-F238E27FC236}">
                <a16:creationId xmlns:a16="http://schemas.microsoft.com/office/drawing/2014/main" id="{AC823A09-4E77-2440-902B-C9BC17DECF78}"/>
              </a:ext>
            </a:extLst>
          </p:cNvPr>
          <p:cNvGrpSpPr/>
          <p:nvPr/>
        </p:nvGrpSpPr>
        <p:grpSpPr>
          <a:xfrm>
            <a:off x="2761200" y="1782000"/>
            <a:ext cx="6148473" cy="3527254"/>
            <a:chOff x="2762104" y="1780245"/>
            <a:chExt cx="6148473" cy="3527254"/>
          </a:xfrm>
        </p:grpSpPr>
        <p:pic>
          <p:nvPicPr>
            <p:cNvPr id="87" name="Graphic 86" descr="Satellite with solid fill">
              <a:extLst>
                <a:ext uri="{FF2B5EF4-FFF2-40B4-BE49-F238E27FC236}">
                  <a16:creationId xmlns:a16="http://schemas.microsoft.com/office/drawing/2014/main" id="{99A53A90-1831-C34B-83F9-260A5A5BF2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00000">
              <a:off x="5510634" y="4369704"/>
              <a:ext cx="812976" cy="880885"/>
            </a:xfrm>
            <a:prstGeom prst="rect">
              <a:avLst/>
            </a:prstGeom>
          </p:spPr>
        </p:pic>
        <p:pic>
          <p:nvPicPr>
            <p:cNvPr id="88" name="Graphic 87" descr="Satellite with solid fill">
              <a:extLst>
                <a:ext uri="{FF2B5EF4-FFF2-40B4-BE49-F238E27FC236}">
                  <a16:creationId xmlns:a16="http://schemas.microsoft.com/office/drawing/2014/main" id="{14034B54-DAE8-6C41-A415-D32D780669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8097601" y="4412100"/>
              <a:ext cx="812976" cy="880885"/>
            </a:xfrm>
            <a:prstGeom prst="rect">
              <a:avLst/>
            </a:prstGeom>
          </p:spPr>
        </p:pic>
        <p:pic>
          <p:nvPicPr>
            <p:cNvPr id="89" name="Graphic 88" descr="Satellite with solid fill">
              <a:extLst>
                <a:ext uri="{FF2B5EF4-FFF2-40B4-BE49-F238E27FC236}">
                  <a16:creationId xmlns:a16="http://schemas.microsoft.com/office/drawing/2014/main" id="{BEEE2EF4-79F5-2E4E-B325-CA94BE8650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2762104" y="3103430"/>
              <a:ext cx="812976" cy="880885"/>
            </a:xfrm>
            <a:prstGeom prst="rect">
              <a:avLst/>
            </a:prstGeom>
          </p:spPr>
        </p:pic>
        <p:pic>
          <p:nvPicPr>
            <p:cNvPr id="91" name="Graphic 90" descr="Satellite with solid fill">
              <a:extLst>
                <a:ext uri="{FF2B5EF4-FFF2-40B4-BE49-F238E27FC236}">
                  <a16:creationId xmlns:a16="http://schemas.microsoft.com/office/drawing/2014/main" id="{7181CCE1-8C7C-C845-9F04-EFEFA827B9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2762105" y="4426614"/>
              <a:ext cx="812976" cy="880885"/>
            </a:xfrm>
            <a:prstGeom prst="rect">
              <a:avLst/>
            </a:prstGeom>
          </p:spPr>
        </p:pic>
        <p:pic>
          <p:nvPicPr>
            <p:cNvPr id="92" name="Graphic 91" descr="Satellite with solid fill">
              <a:extLst>
                <a:ext uri="{FF2B5EF4-FFF2-40B4-BE49-F238E27FC236}">
                  <a16:creationId xmlns:a16="http://schemas.microsoft.com/office/drawing/2014/main" id="{BE787738-5126-E540-BB9F-C37238E6CF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2762105" y="1780245"/>
              <a:ext cx="812976" cy="880885"/>
            </a:xfrm>
            <a:prstGeom prst="rect">
              <a:avLst/>
            </a:prstGeom>
          </p:spPr>
        </p:pic>
      </p:grpSp>
      <p:pic>
        <p:nvPicPr>
          <p:cNvPr id="56" name="Graphic 55" descr="User with solid fill">
            <a:extLst>
              <a:ext uri="{FF2B5EF4-FFF2-40B4-BE49-F238E27FC236}">
                <a16:creationId xmlns:a16="http://schemas.microsoft.com/office/drawing/2014/main" id="{DA038719-CAE1-F84B-8700-DC2CCAB4AAC6}"/>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256424" y="5716045"/>
            <a:ext cx="827409" cy="827409"/>
          </a:xfrm>
          <a:prstGeom prst="rect">
            <a:avLst/>
          </a:prstGeom>
        </p:spPr>
      </p:pic>
      <p:pic>
        <p:nvPicPr>
          <p:cNvPr id="63" name="Graphic 62" descr="User with solid fill">
            <a:extLst>
              <a:ext uri="{FF2B5EF4-FFF2-40B4-BE49-F238E27FC236}">
                <a16:creationId xmlns:a16="http://schemas.microsoft.com/office/drawing/2014/main" id="{E5B6B83F-0C11-D74E-96DF-CA7FFBAFA6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783057" y="5703910"/>
            <a:ext cx="827409" cy="827409"/>
          </a:xfrm>
          <a:prstGeom prst="rect">
            <a:avLst/>
          </a:prstGeom>
        </p:spPr>
      </p:pic>
      <p:cxnSp>
        <p:nvCxnSpPr>
          <p:cNvPr id="10" name="Straight Connector 9">
            <a:extLst>
              <a:ext uri="{FF2B5EF4-FFF2-40B4-BE49-F238E27FC236}">
                <a16:creationId xmlns:a16="http://schemas.microsoft.com/office/drawing/2014/main" id="{8A1C24A1-1443-A941-AB13-792AE70059E2}"/>
              </a:ext>
            </a:extLst>
          </p:cNvPr>
          <p:cNvCxnSpPr>
            <a:cxnSpLocks/>
          </p:cNvCxnSpPr>
          <p:nvPr/>
        </p:nvCxnSpPr>
        <p:spPr>
          <a:xfrm flipV="1">
            <a:off x="4877707" y="3840480"/>
            <a:ext cx="773285" cy="205365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3C908E1-B076-FA40-B24E-7C53A6946FAC}"/>
              </a:ext>
            </a:extLst>
          </p:cNvPr>
          <p:cNvCxnSpPr/>
          <p:nvPr/>
        </p:nvCxnSpPr>
        <p:spPr>
          <a:xfrm flipV="1">
            <a:off x="7376715" y="5091966"/>
            <a:ext cx="768350" cy="81532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05A5E29-0C73-6B48-88C1-5E6BD73632D9}"/>
              </a:ext>
            </a:extLst>
          </p:cNvPr>
          <p:cNvGrpSpPr/>
          <p:nvPr/>
        </p:nvGrpSpPr>
        <p:grpSpPr>
          <a:xfrm>
            <a:off x="3804645" y="5121720"/>
            <a:ext cx="878643" cy="878643"/>
            <a:chOff x="3804645" y="5121720"/>
            <a:chExt cx="878643" cy="878643"/>
          </a:xfrm>
        </p:grpSpPr>
        <p:pic>
          <p:nvPicPr>
            <p:cNvPr id="14" name="Graphic 13" descr="Thought bubble outline">
              <a:extLst>
                <a:ext uri="{FF2B5EF4-FFF2-40B4-BE49-F238E27FC236}">
                  <a16:creationId xmlns:a16="http://schemas.microsoft.com/office/drawing/2014/main" id="{057EBDF5-9F3F-F64D-883E-0445DE053B0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3804645" y="5121720"/>
              <a:ext cx="878643" cy="878643"/>
            </a:xfrm>
            <a:prstGeom prst="rect">
              <a:avLst/>
            </a:prstGeom>
          </p:spPr>
        </p:pic>
        <p:pic>
          <p:nvPicPr>
            <p:cNvPr id="16" name="Graphic 15" descr="Folder Search outline">
              <a:extLst>
                <a:ext uri="{FF2B5EF4-FFF2-40B4-BE49-F238E27FC236}">
                  <a16:creationId xmlns:a16="http://schemas.microsoft.com/office/drawing/2014/main" id="{D2F3FBB3-3942-3941-87F1-12E2B832CD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26174" y="5242741"/>
              <a:ext cx="461169" cy="461169"/>
            </a:xfrm>
            <a:prstGeom prst="rect">
              <a:avLst/>
            </a:prstGeom>
          </p:spPr>
        </p:pic>
      </p:grpSp>
      <p:grpSp>
        <p:nvGrpSpPr>
          <p:cNvPr id="17" name="Group 16">
            <a:extLst>
              <a:ext uri="{FF2B5EF4-FFF2-40B4-BE49-F238E27FC236}">
                <a16:creationId xmlns:a16="http://schemas.microsoft.com/office/drawing/2014/main" id="{047B6C9C-4540-6B45-9D64-95E8E158AC6D}"/>
              </a:ext>
            </a:extLst>
          </p:cNvPr>
          <p:cNvGrpSpPr/>
          <p:nvPr/>
        </p:nvGrpSpPr>
        <p:grpSpPr>
          <a:xfrm>
            <a:off x="6323630" y="5103021"/>
            <a:ext cx="878643" cy="878643"/>
            <a:chOff x="6323630" y="5103021"/>
            <a:chExt cx="878643" cy="878643"/>
          </a:xfrm>
        </p:grpSpPr>
        <p:pic>
          <p:nvPicPr>
            <p:cNvPr id="69" name="Graphic 68" descr="Thought bubble outline">
              <a:extLst>
                <a:ext uri="{FF2B5EF4-FFF2-40B4-BE49-F238E27FC236}">
                  <a16:creationId xmlns:a16="http://schemas.microsoft.com/office/drawing/2014/main" id="{3B1012F2-5A2B-B846-ACB6-137971985B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6323630" y="5103021"/>
              <a:ext cx="878643" cy="878643"/>
            </a:xfrm>
            <a:prstGeom prst="rect">
              <a:avLst/>
            </a:prstGeom>
          </p:spPr>
        </p:pic>
        <p:pic>
          <p:nvPicPr>
            <p:cNvPr id="70" name="Graphic 69" descr="Folder Search outline">
              <a:extLst>
                <a:ext uri="{FF2B5EF4-FFF2-40B4-BE49-F238E27FC236}">
                  <a16:creationId xmlns:a16="http://schemas.microsoft.com/office/drawing/2014/main" id="{0B6485F5-BD60-C749-B005-EAED6714D5F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45159" y="5224042"/>
              <a:ext cx="461169" cy="461169"/>
            </a:xfrm>
            <a:prstGeom prst="rect">
              <a:avLst/>
            </a:prstGeom>
          </p:spPr>
        </p:pic>
      </p:grpSp>
      <p:sp>
        <p:nvSpPr>
          <p:cNvPr id="73" name="TextBox 72">
            <a:extLst>
              <a:ext uri="{FF2B5EF4-FFF2-40B4-BE49-F238E27FC236}">
                <a16:creationId xmlns:a16="http://schemas.microsoft.com/office/drawing/2014/main" id="{C2856E98-EDD4-6C42-9C95-999AA09064D6}"/>
              </a:ext>
            </a:extLst>
          </p:cNvPr>
          <p:cNvSpPr txBox="1"/>
          <p:nvPr/>
        </p:nvSpPr>
        <p:spPr>
          <a:xfrm>
            <a:off x="4262453" y="6450561"/>
            <a:ext cx="787395" cy="369332"/>
          </a:xfrm>
          <a:prstGeom prst="rect">
            <a:avLst/>
          </a:prstGeom>
          <a:noFill/>
        </p:spPr>
        <p:txBody>
          <a:bodyPr wrap="none" rtlCol="0">
            <a:spAutoFit/>
          </a:bodyPr>
          <a:lstStyle/>
          <a:p>
            <a:r>
              <a:rPr lang="en-US"/>
              <a:t>User 1</a:t>
            </a:r>
          </a:p>
        </p:txBody>
      </p:sp>
      <p:sp>
        <p:nvSpPr>
          <p:cNvPr id="74" name="TextBox 73">
            <a:extLst>
              <a:ext uri="{FF2B5EF4-FFF2-40B4-BE49-F238E27FC236}">
                <a16:creationId xmlns:a16="http://schemas.microsoft.com/office/drawing/2014/main" id="{1111735E-B124-824A-8040-C2BC34733918}"/>
              </a:ext>
            </a:extLst>
          </p:cNvPr>
          <p:cNvSpPr txBox="1"/>
          <p:nvPr/>
        </p:nvSpPr>
        <p:spPr>
          <a:xfrm>
            <a:off x="6805370" y="6397887"/>
            <a:ext cx="787395" cy="369332"/>
          </a:xfrm>
          <a:prstGeom prst="rect">
            <a:avLst/>
          </a:prstGeom>
          <a:noFill/>
        </p:spPr>
        <p:txBody>
          <a:bodyPr wrap="none" rtlCol="0">
            <a:spAutoFit/>
          </a:bodyPr>
          <a:lstStyle/>
          <a:p>
            <a:r>
              <a:rPr lang="en-US"/>
              <a:t>User 2</a:t>
            </a:r>
          </a:p>
        </p:txBody>
      </p:sp>
      <p:pic>
        <p:nvPicPr>
          <p:cNvPr id="75" name="Graphic 74" descr="Document with solid fill">
            <a:extLst>
              <a:ext uri="{FF2B5EF4-FFF2-40B4-BE49-F238E27FC236}">
                <a16:creationId xmlns:a16="http://schemas.microsoft.com/office/drawing/2014/main" id="{DD846C06-0424-0C4C-8579-5CF1E1B795B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92097" y="4292588"/>
            <a:ext cx="394877" cy="394877"/>
          </a:xfrm>
          <a:prstGeom prst="rect">
            <a:avLst/>
          </a:prstGeom>
        </p:spPr>
      </p:pic>
      <p:pic>
        <p:nvPicPr>
          <p:cNvPr id="78" name="Graphic 77" descr="Document with solid fill">
            <a:extLst>
              <a:ext uri="{FF2B5EF4-FFF2-40B4-BE49-F238E27FC236}">
                <a16:creationId xmlns:a16="http://schemas.microsoft.com/office/drawing/2014/main" id="{CD497FF2-C218-DA42-BF8B-96C9774DCB8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27719" y="1554330"/>
            <a:ext cx="394877" cy="394877"/>
          </a:xfrm>
          <a:prstGeom prst="rect">
            <a:avLst/>
          </a:prstGeom>
        </p:spPr>
      </p:pic>
      <p:cxnSp>
        <p:nvCxnSpPr>
          <p:cNvPr id="67" name="Straight Arrow Connector 66">
            <a:extLst>
              <a:ext uri="{FF2B5EF4-FFF2-40B4-BE49-F238E27FC236}">
                <a16:creationId xmlns:a16="http://schemas.microsoft.com/office/drawing/2014/main" id="{9B87538B-F96B-304B-8235-2E18EFB7E103}"/>
              </a:ext>
            </a:extLst>
          </p:cNvPr>
          <p:cNvCxnSpPr>
            <a:cxnSpLocks/>
          </p:cNvCxnSpPr>
          <p:nvPr/>
        </p:nvCxnSpPr>
        <p:spPr>
          <a:xfrm flipH="1">
            <a:off x="6275293" y="4681728"/>
            <a:ext cx="1784563"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1AEC6C4-99BA-F74C-B5B0-A88EC123CBAF}"/>
              </a:ext>
            </a:extLst>
          </p:cNvPr>
          <p:cNvCxnSpPr>
            <a:cxnSpLocks/>
            <a:stCxn id="62" idx="3"/>
          </p:cNvCxnSpPr>
          <p:nvPr/>
        </p:nvCxnSpPr>
        <p:spPr>
          <a:xfrm flipV="1">
            <a:off x="6324286" y="2404872"/>
            <a:ext cx="13394" cy="1047728"/>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07C4529-5D09-7F48-B0C9-86BE09E28000}"/>
              </a:ext>
            </a:extLst>
          </p:cNvPr>
          <p:cNvCxnSpPr>
            <a:cxnSpLocks/>
          </p:cNvCxnSpPr>
          <p:nvPr/>
        </p:nvCxnSpPr>
        <p:spPr>
          <a:xfrm flipV="1">
            <a:off x="6464730" y="2429924"/>
            <a:ext cx="1667986" cy="5315"/>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2A9EA5B-FF93-C9F8-D6B5-67900ADF59F6}"/>
              </a:ext>
            </a:extLst>
          </p:cNvPr>
          <p:cNvSpPr txBox="1">
            <a:spLocks/>
          </p:cNvSpPr>
          <p:nvPr/>
        </p:nvSpPr>
        <p:spPr>
          <a:xfrm>
            <a:off x="838199" y="0"/>
            <a:ext cx="11567157" cy="1710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err="1"/>
              <a:t>StarCDN</a:t>
            </a:r>
            <a:r>
              <a:rPr lang="en-AU"/>
              <a:t> uses </a:t>
            </a:r>
            <a:r>
              <a:rPr lang="en-AU" i="1"/>
              <a:t>consistent hashing </a:t>
            </a:r>
            <a:r>
              <a:rPr lang="en-AU"/>
              <a:t>across satellites</a:t>
            </a:r>
            <a:endParaRPr lang="en-US"/>
          </a:p>
        </p:txBody>
      </p:sp>
      <p:cxnSp>
        <p:nvCxnSpPr>
          <p:cNvPr id="66" name="Straight Connector 65">
            <a:extLst>
              <a:ext uri="{FF2B5EF4-FFF2-40B4-BE49-F238E27FC236}">
                <a16:creationId xmlns:a16="http://schemas.microsoft.com/office/drawing/2014/main" id="{5AE21DC8-7865-4C46-B12A-1528C0BADA13}"/>
              </a:ext>
            </a:extLst>
          </p:cNvPr>
          <p:cNvCxnSpPr>
            <a:cxnSpLocks/>
          </p:cNvCxnSpPr>
          <p:nvPr/>
        </p:nvCxnSpPr>
        <p:spPr>
          <a:xfrm>
            <a:off x="9759574" y="3912826"/>
            <a:ext cx="487511" cy="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D047F57-06B1-BC43-B8B6-10BD7F7314DD}"/>
              </a:ext>
            </a:extLst>
          </p:cNvPr>
          <p:cNvSpPr txBox="1"/>
          <p:nvPr/>
        </p:nvSpPr>
        <p:spPr>
          <a:xfrm>
            <a:off x="10202902" y="3667902"/>
            <a:ext cx="2102050" cy="461665"/>
          </a:xfrm>
          <a:prstGeom prst="rect">
            <a:avLst/>
          </a:prstGeom>
          <a:noFill/>
        </p:spPr>
        <p:txBody>
          <a:bodyPr wrap="none" rtlCol="0">
            <a:spAutoFit/>
          </a:bodyPr>
          <a:lstStyle/>
          <a:p>
            <a:r>
              <a:rPr lang="en-US" sz="2400"/>
              <a:t>Inter-orbital ISL</a:t>
            </a:r>
          </a:p>
        </p:txBody>
      </p:sp>
      <p:cxnSp>
        <p:nvCxnSpPr>
          <p:cNvPr id="77" name="Straight Connector 76">
            <a:extLst>
              <a:ext uri="{FF2B5EF4-FFF2-40B4-BE49-F238E27FC236}">
                <a16:creationId xmlns:a16="http://schemas.microsoft.com/office/drawing/2014/main" id="{FE0A2A81-A1C8-164A-9A1C-8DC588F20A8E}"/>
              </a:ext>
            </a:extLst>
          </p:cNvPr>
          <p:cNvCxnSpPr>
            <a:cxnSpLocks/>
          </p:cNvCxnSpPr>
          <p:nvPr/>
        </p:nvCxnSpPr>
        <p:spPr>
          <a:xfrm flipH="1">
            <a:off x="9760329" y="3293387"/>
            <a:ext cx="486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C718E13E-49C9-444C-81B2-8906E1937A1E}"/>
              </a:ext>
            </a:extLst>
          </p:cNvPr>
          <p:cNvSpPr txBox="1"/>
          <p:nvPr/>
        </p:nvSpPr>
        <p:spPr>
          <a:xfrm>
            <a:off x="10202581" y="3040588"/>
            <a:ext cx="2101729" cy="461665"/>
          </a:xfrm>
          <a:prstGeom prst="rect">
            <a:avLst/>
          </a:prstGeom>
          <a:noFill/>
        </p:spPr>
        <p:txBody>
          <a:bodyPr wrap="none" rtlCol="0">
            <a:spAutoFit/>
          </a:bodyPr>
          <a:lstStyle/>
          <a:p>
            <a:r>
              <a:rPr lang="en-US" sz="2400"/>
              <a:t>Intra-orbital ISL</a:t>
            </a:r>
          </a:p>
        </p:txBody>
      </p:sp>
      <p:cxnSp>
        <p:nvCxnSpPr>
          <p:cNvPr id="80" name="Straight Connector 79">
            <a:extLst>
              <a:ext uri="{FF2B5EF4-FFF2-40B4-BE49-F238E27FC236}">
                <a16:creationId xmlns:a16="http://schemas.microsoft.com/office/drawing/2014/main" id="{413C99BA-C1A5-1F4D-85FD-3149E4F6B36B}"/>
              </a:ext>
            </a:extLst>
          </p:cNvPr>
          <p:cNvCxnSpPr>
            <a:cxnSpLocks/>
          </p:cNvCxnSpPr>
          <p:nvPr/>
        </p:nvCxnSpPr>
        <p:spPr>
          <a:xfrm>
            <a:off x="2436742" y="2313063"/>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D2E906-3E1A-1E40-ADAE-693D1BEB5ECE}"/>
              </a:ext>
            </a:extLst>
          </p:cNvPr>
          <p:cNvCxnSpPr>
            <a:cxnSpLocks/>
          </p:cNvCxnSpPr>
          <p:nvPr/>
        </p:nvCxnSpPr>
        <p:spPr>
          <a:xfrm>
            <a:off x="2436742" y="362591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6EFF06B-D8DE-2E43-9F6B-4E88063FF859}"/>
              </a:ext>
            </a:extLst>
          </p:cNvPr>
          <p:cNvCxnSpPr>
            <a:cxnSpLocks/>
          </p:cNvCxnSpPr>
          <p:nvPr/>
        </p:nvCxnSpPr>
        <p:spPr>
          <a:xfrm>
            <a:off x="2436741" y="4935798"/>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A08BF2-3595-244E-89A4-F18052C93FB2}"/>
              </a:ext>
            </a:extLst>
          </p:cNvPr>
          <p:cNvSpPr txBox="1"/>
          <p:nvPr/>
        </p:nvSpPr>
        <p:spPr>
          <a:xfrm>
            <a:off x="1417366" y="2067744"/>
            <a:ext cx="1055097" cy="461665"/>
          </a:xfrm>
          <a:prstGeom prst="rect">
            <a:avLst/>
          </a:prstGeom>
          <a:noFill/>
        </p:spPr>
        <p:txBody>
          <a:bodyPr wrap="none" rtlCol="0">
            <a:spAutoFit/>
          </a:bodyPr>
          <a:lstStyle/>
          <a:p>
            <a:r>
              <a:rPr lang="en-US" sz="2400"/>
              <a:t>Orbit 1</a:t>
            </a:r>
          </a:p>
        </p:txBody>
      </p:sp>
      <p:sp>
        <p:nvSpPr>
          <p:cNvPr id="101" name="TextBox 100">
            <a:extLst>
              <a:ext uri="{FF2B5EF4-FFF2-40B4-BE49-F238E27FC236}">
                <a16:creationId xmlns:a16="http://schemas.microsoft.com/office/drawing/2014/main" id="{D20E8C33-C9F6-3E4B-8C1B-CE61C08619BD}"/>
              </a:ext>
            </a:extLst>
          </p:cNvPr>
          <p:cNvSpPr txBox="1"/>
          <p:nvPr/>
        </p:nvSpPr>
        <p:spPr>
          <a:xfrm>
            <a:off x="1417366" y="3389900"/>
            <a:ext cx="1055097" cy="461665"/>
          </a:xfrm>
          <a:prstGeom prst="rect">
            <a:avLst/>
          </a:prstGeom>
          <a:noFill/>
        </p:spPr>
        <p:txBody>
          <a:bodyPr wrap="none" rtlCol="0">
            <a:spAutoFit/>
          </a:bodyPr>
          <a:lstStyle/>
          <a:p>
            <a:r>
              <a:rPr lang="en-US" sz="2400"/>
              <a:t>Orbit 2</a:t>
            </a:r>
          </a:p>
        </p:txBody>
      </p:sp>
      <p:sp>
        <p:nvSpPr>
          <p:cNvPr id="102" name="TextBox 101">
            <a:extLst>
              <a:ext uri="{FF2B5EF4-FFF2-40B4-BE49-F238E27FC236}">
                <a16:creationId xmlns:a16="http://schemas.microsoft.com/office/drawing/2014/main" id="{DFD6D13E-6C8D-3748-AD0C-8C97E373AC99}"/>
              </a:ext>
            </a:extLst>
          </p:cNvPr>
          <p:cNvSpPr txBox="1"/>
          <p:nvPr/>
        </p:nvSpPr>
        <p:spPr>
          <a:xfrm>
            <a:off x="1417365" y="4730081"/>
            <a:ext cx="1055097" cy="461665"/>
          </a:xfrm>
          <a:prstGeom prst="rect">
            <a:avLst/>
          </a:prstGeom>
          <a:noFill/>
        </p:spPr>
        <p:txBody>
          <a:bodyPr wrap="none" rtlCol="0">
            <a:spAutoFit/>
          </a:bodyPr>
          <a:lstStyle/>
          <a:p>
            <a:r>
              <a:rPr lang="en-US" sz="2400"/>
              <a:t>Orbit 3</a:t>
            </a:r>
          </a:p>
        </p:txBody>
      </p:sp>
      <p:sp>
        <p:nvSpPr>
          <p:cNvPr id="72" name="Rectangle 71">
            <a:extLst>
              <a:ext uri="{FF2B5EF4-FFF2-40B4-BE49-F238E27FC236}">
                <a16:creationId xmlns:a16="http://schemas.microsoft.com/office/drawing/2014/main" id="{A68DF7C6-2348-A841-8715-2DCC66B71219}"/>
              </a:ext>
            </a:extLst>
          </p:cNvPr>
          <p:cNvSpPr/>
          <p:nvPr/>
        </p:nvSpPr>
        <p:spPr>
          <a:xfrm>
            <a:off x="250960" y="4543635"/>
            <a:ext cx="11682273" cy="1335024"/>
          </a:xfrm>
          <a:prstGeom prst="rect">
            <a:avLst/>
          </a:prstGeom>
          <a:solidFill>
            <a:srgbClr val="00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latin typeface="+mj-lt"/>
              </a:rPr>
              <a:t>Consistent hashing improves hit rates by reducing duplication</a:t>
            </a:r>
            <a:endParaRPr lang="en-US" sz="3600" i="1">
              <a:latin typeface="+mj-lt"/>
            </a:endParaRPr>
          </a:p>
        </p:txBody>
      </p:sp>
    </p:spTree>
    <p:extLst>
      <p:ext uri="{BB962C8B-B14F-4D97-AF65-F5344CB8AC3E}">
        <p14:creationId xmlns:p14="http://schemas.microsoft.com/office/powerpoint/2010/main" val="152581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100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par>
                          <p:cTn id="18" fill="hold">
                            <p:stCondLst>
                              <p:cond delay="2000"/>
                            </p:stCondLst>
                            <p:childTnLst>
                              <p:par>
                                <p:cTn id="19" presetID="10" presetClass="entr" presetSubtype="0" fill="hold" nodeType="afterEffect">
                                  <p:stCondLst>
                                    <p:cond delay="100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par>
                                <p:cTn id="22" presetID="10" presetClass="entr" presetSubtype="0" fill="hold" nodeType="withEffect">
                                  <p:stCondLst>
                                    <p:cond delay="100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nodeType="withEffect">
                                  <p:stCondLst>
                                    <p:cond delay="100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0" presetClass="path" presetSubtype="0" accel="50000" decel="50000" fill="hold" nodeType="withEffect">
                                  <p:stCondLst>
                                    <p:cond delay="0"/>
                                  </p:stCondLst>
                                  <p:childTnLst>
                                    <p:animMotion origin="layout" path="M -3.54167E-6 7.40741E-7 L 0.15117 0.00532 " pathEditMode="relative" rAng="0" ptsTypes="AA">
                                      <p:cBhvr>
                                        <p:cTn id="36" dur="2000" fill="hold"/>
                                        <p:tgtEl>
                                          <p:spTgt spid="75"/>
                                        </p:tgtEl>
                                        <p:attrNameLst>
                                          <p:attrName>ppt_x</p:attrName>
                                          <p:attrName>ppt_y</p:attrName>
                                        </p:attrNameLst>
                                      </p:cBhvr>
                                      <p:rCtr x="7617" y="347"/>
                                    </p:animMotion>
                                  </p:childTnLst>
                                </p:cTn>
                              </p:par>
                              <p:par>
                                <p:cTn id="37" presetID="0" presetClass="path" presetSubtype="0" accel="50000" decel="50000" fill="hold" nodeType="withEffect">
                                  <p:stCondLst>
                                    <p:cond delay="0"/>
                                  </p:stCondLst>
                                  <p:childTnLst>
                                    <p:animMotion origin="layout" path="M 0.00586 -0.00324 L -0.15208 -0.00324 " pathEditMode="relative" rAng="0" ptsTypes="AA">
                                      <p:cBhvr>
                                        <p:cTn id="38" dur="2000" fill="hold"/>
                                        <p:tgtEl>
                                          <p:spTgt spid="78"/>
                                        </p:tgtEl>
                                        <p:attrNameLst>
                                          <p:attrName>ppt_x</p:attrName>
                                          <p:attrName>ppt_y</p:attrName>
                                        </p:attrNameLst>
                                      </p:cBhvr>
                                      <p:rCtr x="-7904" y="0"/>
                                    </p:animMotion>
                                  </p:childTnLst>
                                </p:cTn>
                              </p:par>
                            </p:childTnLst>
                          </p:cTn>
                        </p:par>
                        <p:par>
                          <p:cTn id="39" fill="hold">
                            <p:stCondLst>
                              <p:cond delay="5500"/>
                            </p:stCondLst>
                            <p:childTnLst>
                              <p:par>
                                <p:cTn id="40" presetID="0" presetClass="path" presetSubtype="0" accel="50000" decel="50000" fill="hold" nodeType="afterEffect">
                                  <p:stCondLst>
                                    <p:cond delay="0"/>
                                  </p:stCondLst>
                                  <p:childTnLst>
                                    <p:animMotion origin="layout" path="M -0.14805 -0.00324 L -0.14805 0.22524 " pathEditMode="relative" rAng="0" ptsTypes="AA">
                                      <p:cBhvr>
                                        <p:cTn id="41" dur="2000" fill="hold"/>
                                        <p:tgtEl>
                                          <p:spTgt spid="78"/>
                                        </p:tgtEl>
                                        <p:attrNameLst>
                                          <p:attrName>ppt_x</p:attrName>
                                          <p:attrName>ppt_y</p:attrName>
                                        </p:attrNameLst>
                                      </p:cBhvr>
                                      <p:rCtr x="0" y="11412"/>
                                    </p:animMotion>
                                  </p:childTnLst>
                                </p:cTn>
                              </p:par>
                              <p:par>
                                <p:cTn id="42" presetID="0" presetClass="path" presetSubtype="0" accel="50000" decel="50000" fill="hold" nodeType="withEffect">
                                  <p:stCondLst>
                                    <p:cond delay="0"/>
                                  </p:stCondLst>
                                  <p:childTnLst>
                                    <p:animMotion origin="layout" path="M 0.15117 0.00602 L 0.07487 0.17083 " pathEditMode="relative" ptsTypes="AA">
                                      <p:cBhvr>
                                        <p:cTn id="43" dur="2000" fill="hold"/>
                                        <p:tgtEl>
                                          <p:spTgt spid="75"/>
                                        </p:tgtEl>
                                        <p:attrNameLst>
                                          <p:attrName>ppt_x</p:attrName>
                                          <p:attrName>ppt_y</p:attrName>
                                        </p:attrNameLst>
                                      </p:cBhvr>
                                    </p:animMotion>
                                  </p:childTnLst>
                                </p:cTn>
                              </p:par>
                            </p:childTnLst>
                          </p:cTn>
                        </p:par>
                        <p:par>
                          <p:cTn id="44" fill="hold">
                            <p:stCondLst>
                              <p:cond delay="7500"/>
                            </p:stCondLst>
                            <p:childTnLst>
                              <p:par>
                                <p:cTn id="45" presetID="0" presetClass="path" presetSubtype="0" accel="50000" decel="50000" fill="hold" nodeType="afterEffect">
                                  <p:stCondLst>
                                    <p:cond delay="0"/>
                                  </p:stCondLst>
                                  <p:childTnLst>
                                    <p:animMotion origin="layout" path="M -0.15013 0.22084 L -0.26016 0.63889 " pathEditMode="relative" ptsTypes="AA">
                                      <p:cBhvr>
                                        <p:cTn id="46" dur="2000" fill="hold"/>
                                        <p:tgtEl>
                                          <p:spTgt spid="78"/>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05CD-94AE-AF95-73C7-44501FBFBBF4}"/>
              </a:ext>
            </a:extLst>
          </p:cNvPr>
          <p:cNvSpPr>
            <a:spLocks noGrp="1"/>
          </p:cNvSpPr>
          <p:nvPr>
            <p:ph type="title"/>
          </p:nvPr>
        </p:nvSpPr>
        <p:spPr>
          <a:xfrm>
            <a:off x="838200" y="0"/>
            <a:ext cx="10515600" cy="1460500"/>
          </a:xfrm>
        </p:spPr>
        <p:txBody>
          <a:bodyPr/>
          <a:lstStyle/>
          <a:p>
            <a:r>
              <a:rPr lang="en-US"/>
              <a:t>Challenge 2: Orbital motion causes drastic shift in content access pattern </a:t>
            </a:r>
          </a:p>
        </p:txBody>
      </p:sp>
      <p:sp>
        <p:nvSpPr>
          <p:cNvPr id="3" name="TextBox 2">
            <a:extLst>
              <a:ext uri="{FF2B5EF4-FFF2-40B4-BE49-F238E27FC236}">
                <a16:creationId xmlns:a16="http://schemas.microsoft.com/office/drawing/2014/main" id="{400C21E4-2A95-A044-B115-87DEBCD59645}"/>
              </a:ext>
            </a:extLst>
          </p:cNvPr>
          <p:cNvSpPr txBox="1"/>
          <p:nvPr/>
        </p:nvSpPr>
        <p:spPr>
          <a:xfrm>
            <a:off x="6940296" y="6099048"/>
            <a:ext cx="184731" cy="369332"/>
          </a:xfrm>
          <a:prstGeom prst="rect">
            <a:avLst/>
          </a:prstGeom>
          <a:noFill/>
        </p:spPr>
        <p:txBody>
          <a:bodyPr wrap="none" rtlCol="0">
            <a:spAutoFit/>
          </a:bodyPr>
          <a:lstStyle/>
          <a:p>
            <a:endParaRPr lang="en-US"/>
          </a:p>
        </p:txBody>
      </p:sp>
      <p:sp>
        <p:nvSpPr>
          <p:cNvPr id="29" name="Arc 28">
            <a:extLst>
              <a:ext uri="{FF2B5EF4-FFF2-40B4-BE49-F238E27FC236}">
                <a16:creationId xmlns:a16="http://schemas.microsoft.com/office/drawing/2014/main" id="{988EFF2D-30C4-DF48-9AC3-D2508BF54ABF}"/>
              </a:ext>
            </a:extLst>
          </p:cNvPr>
          <p:cNvSpPr/>
          <p:nvPr/>
        </p:nvSpPr>
        <p:spPr>
          <a:xfrm rot="10800000" flipH="1">
            <a:off x="7511037" y="1681059"/>
            <a:ext cx="880927" cy="4031050"/>
          </a:xfrm>
          <a:prstGeom prst="arc">
            <a:avLst>
              <a:gd name="adj1" fmla="val 16200000"/>
              <a:gd name="adj2" fmla="val 5180946"/>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0" name="3D Model 29" descr="Earth">
                <a:extLst>
                  <a:ext uri="{FF2B5EF4-FFF2-40B4-BE49-F238E27FC236}">
                    <a16:creationId xmlns:a16="http://schemas.microsoft.com/office/drawing/2014/main" id="{C0896B13-6E51-8F4E-86CB-BF764C6BA9E3}"/>
                  </a:ext>
                </a:extLst>
              </p:cNvPr>
              <p:cNvGraphicFramePr>
                <a:graphicFrameLocks noChangeAspect="1"/>
              </p:cNvGraphicFramePr>
              <p:nvPr>
                <p:extLst>
                  <p:ext uri="{D42A27DB-BD31-4B8C-83A1-F6EECF244321}">
                    <p14:modId xmlns:p14="http://schemas.microsoft.com/office/powerpoint/2010/main" val="2610065478"/>
                  </p:ext>
                </p:extLst>
              </p:nvPr>
            </p:nvGraphicFramePr>
            <p:xfrm rot="1736627">
              <a:off x="6384000" y="1849106"/>
              <a:ext cx="3477403" cy="3477402"/>
            </p:xfrm>
            <a:graphic>
              <a:graphicData uri="http://schemas.microsoft.com/office/drawing/2017/model3d">
                <am3d:model3d r:embed="rId3">
                  <am3d:spPr>
                    <a:xfrm rot="1736627">
                      <a:off x="0" y="0"/>
                      <a:ext cx="3477403" cy="3477402"/>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4825729" ay="2849813" az="4626997"/>
                    <am3d:postTrans dx="0" dy="0" dz="0"/>
                  </am3d:trans>
                  <am3d:raster rName="Office3DRenderer" rVer="16.0.8326">
                    <am3d:blip r:embed="rId4"/>
                  </am3d:raster>
                  <am3d:objViewport viewportSz="62187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Earth">
                <a:extLst>
                  <a:ext uri="{FF2B5EF4-FFF2-40B4-BE49-F238E27FC236}">
                    <a16:creationId xmlns:a16="http://schemas.microsoft.com/office/drawing/2014/main" id="{C0896B13-6E51-8F4E-86CB-BF764C6BA9E3}"/>
                  </a:ext>
                </a:extLst>
              </p:cNvPr>
              <p:cNvPicPr>
                <a:picLocks noGrp="1" noRot="1" noChangeAspect="1" noMove="1" noResize="1" noEditPoints="1" noAdjustHandles="1" noChangeArrowheads="1" noChangeShapeType="1" noCrop="1"/>
              </p:cNvPicPr>
              <p:nvPr/>
            </p:nvPicPr>
            <p:blipFill>
              <a:blip r:embed="rId4"/>
              <a:stretch>
                <a:fillRect/>
              </a:stretch>
            </p:blipFill>
            <p:spPr>
              <a:xfrm rot="1736627">
                <a:off x="6384000" y="1849106"/>
                <a:ext cx="3477403" cy="34774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Satellite">
                <a:extLst>
                  <a:ext uri="{FF2B5EF4-FFF2-40B4-BE49-F238E27FC236}">
                    <a16:creationId xmlns:a16="http://schemas.microsoft.com/office/drawing/2014/main" id="{FD4548C3-1617-7347-BB6D-7C090BAF5459}"/>
                  </a:ext>
                </a:extLst>
              </p:cNvPr>
              <p:cNvGraphicFramePr>
                <a:graphicFrameLocks noChangeAspect="1"/>
              </p:cNvGraphicFramePr>
              <p:nvPr>
                <p:extLst>
                  <p:ext uri="{D42A27DB-BD31-4B8C-83A1-F6EECF244321}">
                    <p14:modId xmlns:p14="http://schemas.microsoft.com/office/powerpoint/2010/main" val="3097326568"/>
                  </p:ext>
                </p:extLst>
              </p:nvPr>
            </p:nvGraphicFramePr>
            <p:xfrm rot="14533062">
              <a:off x="7226595" y="4277219"/>
              <a:ext cx="1127399" cy="1684764"/>
            </p:xfrm>
            <a:graphic>
              <a:graphicData uri="http://schemas.microsoft.com/office/drawing/2017/model3d">
                <am3d:model3d r:embed="rId5">
                  <am3d:spPr>
                    <a:xfrm rot="14533062">
                      <a:off x="0" y="0"/>
                      <a:ext cx="1127399" cy="1684764"/>
                    </a:xfrm>
                    <a:prstGeom prst="rect">
                      <a:avLst/>
                    </a:prstGeom>
                    <a:noFill/>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4200000" ay="633571" az="-7199999"/>
                    <am3d:postTrans dx="0" dy="0" dz="0"/>
                  </am3d:trans>
                  <am3d:raster rName="Office3DRenderer" rVer="16.0.8326">
                    <am3d:blip r:embed="rId6"/>
                  </am3d:raster>
                  <am3d:objViewport viewportSz="1862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Satellite">
                <a:extLst>
                  <a:ext uri="{FF2B5EF4-FFF2-40B4-BE49-F238E27FC236}">
                    <a16:creationId xmlns:a16="http://schemas.microsoft.com/office/drawing/2014/main" id="{FD4548C3-1617-7347-BB6D-7C090BAF5459}"/>
                  </a:ext>
                </a:extLst>
              </p:cNvPr>
              <p:cNvPicPr>
                <a:picLocks noGrp="1" noRot="1" noChangeAspect="1" noMove="1" noResize="1" noEditPoints="1" noAdjustHandles="1" noChangeArrowheads="1" noChangeShapeType="1" noCrop="1"/>
              </p:cNvPicPr>
              <p:nvPr/>
            </p:nvPicPr>
            <p:blipFill>
              <a:blip r:embed="rId6"/>
              <a:stretch>
                <a:fillRect/>
              </a:stretch>
            </p:blipFill>
            <p:spPr>
              <a:xfrm rot="14533062">
                <a:off x="7226595" y="4277219"/>
                <a:ext cx="1127399" cy="1684764"/>
              </a:xfrm>
              <a:prstGeom prst="rect">
                <a:avLst/>
              </a:prstGeom>
              <a:noFill/>
            </p:spPr>
          </p:pic>
        </mc:Fallback>
      </mc:AlternateContent>
      <p:sp>
        <p:nvSpPr>
          <p:cNvPr id="35" name="Oval 34">
            <a:extLst>
              <a:ext uri="{FF2B5EF4-FFF2-40B4-BE49-F238E27FC236}">
                <a16:creationId xmlns:a16="http://schemas.microsoft.com/office/drawing/2014/main" id="{5991977C-C96E-0044-99B1-E46EBE8CBB78}"/>
              </a:ext>
            </a:extLst>
          </p:cNvPr>
          <p:cNvSpPr/>
          <p:nvPr/>
        </p:nvSpPr>
        <p:spPr>
          <a:xfrm>
            <a:off x="7346908" y="4726495"/>
            <a:ext cx="880926" cy="861383"/>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c 35">
            <a:extLst>
              <a:ext uri="{FF2B5EF4-FFF2-40B4-BE49-F238E27FC236}">
                <a16:creationId xmlns:a16="http://schemas.microsoft.com/office/drawing/2014/main" id="{C3E1ABCD-8A1A-1C40-AD5A-77FDDE3B248C}"/>
              </a:ext>
            </a:extLst>
          </p:cNvPr>
          <p:cNvSpPr/>
          <p:nvPr/>
        </p:nvSpPr>
        <p:spPr>
          <a:xfrm flipH="1">
            <a:off x="7633226" y="1760676"/>
            <a:ext cx="880927" cy="4031050"/>
          </a:xfrm>
          <a:prstGeom prst="arc">
            <a:avLst>
              <a:gd name="adj1" fmla="val 16200000"/>
              <a:gd name="adj2" fmla="val 518094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7" name="Graphic 36" descr="City outline">
            <a:extLst>
              <a:ext uri="{FF2B5EF4-FFF2-40B4-BE49-F238E27FC236}">
                <a16:creationId xmlns:a16="http://schemas.microsoft.com/office/drawing/2014/main" id="{794D059E-0806-2044-8FAA-5FD1CA398F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5551" y="3124168"/>
            <a:ext cx="463639" cy="463639"/>
          </a:xfrm>
          <a:prstGeom prst="rect">
            <a:avLst/>
          </a:prstGeom>
        </p:spPr>
      </p:pic>
      <p:pic>
        <p:nvPicPr>
          <p:cNvPr id="38" name="Graphic 37" descr="Database with solid fill">
            <a:extLst>
              <a:ext uri="{FF2B5EF4-FFF2-40B4-BE49-F238E27FC236}">
                <a16:creationId xmlns:a16="http://schemas.microsoft.com/office/drawing/2014/main" id="{18280D0D-A349-3B44-BE68-7FCDF86A4D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20590" y="2994244"/>
            <a:ext cx="593563" cy="593563"/>
          </a:xfrm>
          <a:prstGeom prst="rect">
            <a:avLst/>
          </a:prstGeom>
        </p:spPr>
      </p:pic>
      <p:graphicFrame>
        <p:nvGraphicFramePr>
          <p:cNvPr id="7" name="Table 9">
            <a:extLst>
              <a:ext uri="{FF2B5EF4-FFF2-40B4-BE49-F238E27FC236}">
                <a16:creationId xmlns:a16="http://schemas.microsoft.com/office/drawing/2014/main" id="{C34E5C44-A05E-5B43-A923-BB26831BD335}"/>
              </a:ext>
            </a:extLst>
          </p:cNvPr>
          <p:cNvGraphicFramePr>
            <a:graphicFrameLocks noGrp="1"/>
          </p:cNvGraphicFramePr>
          <p:nvPr>
            <p:extLst>
              <p:ext uri="{D42A27DB-BD31-4B8C-83A1-F6EECF244321}">
                <p14:modId xmlns:p14="http://schemas.microsoft.com/office/powerpoint/2010/main" val="2856161852"/>
              </p:ext>
            </p:extLst>
          </p:nvPr>
        </p:nvGraphicFramePr>
        <p:xfrm>
          <a:off x="959042" y="1885393"/>
          <a:ext cx="4930274" cy="3404828"/>
        </p:xfrm>
        <a:graphic>
          <a:graphicData uri="http://schemas.openxmlformats.org/drawingml/2006/table">
            <a:tbl>
              <a:tblPr firstRow="1" bandRow="1">
                <a:tableStyleId>{5C22544A-7EE6-4342-B048-85BDC9FD1C3A}</a:tableStyleId>
              </a:tblPr>
              <a:tblGrid>
                <a:gridCol w="2465137">
                  <a:extLst>
                    <a:ext uri="{9D8B030D-6E8A-4147-A177-3AD203B41FA5}">
                      <a16:colId xmlns:a16="http://schemas.microsoft.com/office/drawing/2014/main" val="2602263133"/>
                    </a:ext>
                  </a:extLst>
                </a:gridCol>
                <a:gridCol w="2465137">
                  <a:extLst>
                    <a:ext uri="{9D8B030D-6E8A-4147-A177-3AD203B41FA5}">
                      <a16:colId xmlns:a16="http://schemas.microsoft.com/office/drawing/2014/main" val="3975597777"/>
                    </a:ext>
                  </a:extLst>
                </a:gridCol>
              </a:tblGrid>
              <a:tr h="486404">
                <a:tc>
                  <a:txBody>
                    <a:bodyPr/>
                    <a:lstStyle/>
                    <a:p>
                      <a:pPr algn="ctr"/>
                      <a:r>
                        <a:rPr lang="en-US" sz="2400">
                          <a:solidFill>
                            <a:schemeClr val="tx1">
                              <a:lumMod val="75000"/>
                            </a:schemeClr>
                          </a:solidFill>
                        </a:rPr>
                        <a:t>Timestamp (min)</a:t>
                      </a:r>
                    </a:p>
                  </a:txBody>
                  <a:tcPr>
                    <a:noFill/>
                  </a:tcPr>
                </a:tc>
                <a:tc>
                  <a:txBody>
                    <a:bodyPr/>
                    <a:lstStyle/>
                    <a:p>
                      <a:pPr algn="ctr"/>
                      <a:r>
                        <a:rPr lang="en-US" sz="2400">
                          <a:solidFill>
                            <a:schemeClr val="tx1">
                              <a:lumMod val="75000"/>
                            </a:schemeClr>
                          </a:solidFill>
                        </a:rPr>
                        <a:t>City</a:t>
                      </a:r>
                    </a:p>
                  </a:txBody>
                  <a:tcPr>
                    <a:noFill/>
                  </a:tcPr>
                </a:tc>
                <a:extLst>
                  <a:ext uri="{0D108BD9-81ED-4DB2-BD59-A6C34878D82A}">
                    <a16:rowId xmlns:a16="http://schemas.microsoft.com/office/drawing/2014/main" val="3424443721"/>
                  </a:ext>
                </a:extLst>
              </a:tr>
              <a:tr h="486404">
                <a:tc>
                  <a:txBody>
                    <a:bodyPr/>
                    <a:lstStyle/>
                    <a:p>
                      <a:pPr algn="ctr"/>
                      <a:r>
                        <a:rPr lang="en-US" sz="2400">
                          <a:solidFill>
                            <a:schemeClr val="tx1"/>
                          </a:solidFill>
                        </a:rPr>
                        <a:t>0</a:t>
                      </a:r>
                    </a:p>
                  </a:txBody>
                  <a:tcPr>
                    <a:noFill/>
                  </a:tcPr>
                </a:tc>
                <a:tc>
                  <a:txBody>
                    <a:bodyPr/>
                    <a:lstStyle/>
                    <a:p>
                      <a:pPr algn="ctr"/>
                      <a:r>
                        <a:rPr lang="en-US" sz="2400">
                          <a:solidFill>
                            <a:schemeClr val="tx1"/>
                          </a:solidFill>
                        </a:rPr>
                        <a:t>Mexico City</a:t>
                      </a:r>
                    </a:p>
                  </a:txBody>
                  <a:tcPr>
                    <a:noFill/>
                  </a:tcPr>
                </a:tc>
                <a:extLst>
                  <a:ext uri="{0D108BD9-81ED-4DB2-BD59-A6C34878D82A}">
                    <a16:rowId xmlns:a16="http://schemas.microsoft.com/office/drawing/2014/main" val="538375092"/>
                  </a:ext>
                </a:extLst>
              </a:tr>
              <a:tr h="486404">
                <a:tc>
                  <a:txBody>
                    <a:bodyPr/>
                    <a:lstStyle/>
                    <a:p>
                      <a:pPr algn="ctr"/>
                      <a:r>
                        <a:rPr lang="en-US" sz="2400">
                          <a:solidFill>
                            <a:schemeClr val="tx1"/>
                          </a:solidFill>
                        </a:rPr>
                        <a:t>7</a:t>
                      </a:r>
                    </a:p>
                  </a:txBody>
                  <a:tcPr>
                    <a:noFill/>
                  </a:tcPr>
                </a:tc>
                <a:tc>
                  <a:txBody>
                    <a:bodyPr/>
                    <a:lstStyle/>
                    <a:p>
                      <a:pPr algn="ctr"/>
                      <a:r>
                        <a:rPr lang="en-US" sz="2400">
                          <a:solidFill>
                            <a:schemeClr val="tx1"/>
                          </a:solidFill>
                        </a:rPr>
                        <a:t>Atlanta</a:t>
                      </a:r>
                    </a:p>
                  </a:txBody>
                  <a:tcPr>
                    <a:noFill/>
                  </a:tcPr>
                </a:tc>
                <a:extLst>
                  <a:ext uri="{0D108BD9-81ED-4DB2-BD59-A6C34878D82A}">
                    <a16:rowId xmlns:a16="http://schemas.microsoft.com/office/drawing/2014/main" val="2911287448"/>
                  </a:ext>
                </a:extLst>
              </a:tr>
              <a:tr h="486404">
                <a:tc>
                  <a:txBody>
                    <a:bodyPr/>
                    <a:lstStyle/>
                    <a:p>
                      <a:pPr algn="ctr"/>
                      <a:r>
                        <a:rPr lang="en-US" sz="2400">
                          <a:solidFill>
                            <a:schemeClr val="tx1"/>
                          </a:solidFill>
                        </a:rPr>
                        <a:t>9</a:t>
                      </a:r>
                    </a:p>
                  </a:txBody>
                  <a:tcPr>
                    <a:noFill/>
                  </a:tcPr>
                </a:tc>
                <a:tc>
                  <a:txBody>
                    <a:bodyPr/>
                    <a:lstStyle/>
                    <a:p>
                      <a:pPr algn="ctr"/>
                      <a:r>
                        <a:rPr lang="en-US" sz="2400">
                          <a:solidFill>
                            <a:schemeClr val="tx1"/>
                          </a:solidFill>
                        </a:rPr>
                        <a:t>Washington DC</a:t>
                      </a:r>
                    </a:p>
                  </a:txBody>
                  <a:tcPr>
                    <a:noFill/>
                  </a:tcPr>
                </a:tc>
                <a:extLst>
                  <a:ext uri="{0D108BD9-81ED-4DB2-BD59-A6C34878D82A}">
                    <a16:rowId xmlns:a16="http://schemas.microsoft.com/office/drawing/2014/main" val="3651621618"/>
                  </a:ext>
                </a:extLst>
              </a:tr>
              <a:tr h="486404">
                <a:tc>
                  <a:txBody>
                    <a:bodyPr/>
                    <a:lstStyle/>
                    <a:p>
                      <a:pPr algn="ctr"/>
                      <a:r>
                        <a:rPr lang="en-US" sz="2400">
                          <a:solidFill>
                            <a:schemeClr val="tx1"/>
                          </a:solidFill>
                        </a:rPr>
                        <a:t>9.5</a:t>
                      </a:r>
                    </a:p>
                  </a:txBody>
                  <a:tcPr>
                    <a:noFill/>
                  </a:tcPr>
                </a:tc>
                <a:tc>
                  <a:txBody>
                    <a:bodyPr/>
                    <a:lstStyle/>
                    <a:p>
                      <a:pPr algn="ctr"/>
                      <a:r>
                        <a:rPr lang="en-US" sz="2400">
                          <a:solidFill>
                            <a:schemeClr val="tx1"/>
                          </a:solidFill>
                        </a:rPr>
                        <a:t>New York</a:t>
                      </a:r>
                    </a:p>
                  </a:txBody>
                  <a:tcPr>
                    <a:noFill/>
                  </a:tcPr>
                </a:tc>
                <a:extLst>
                  <a:ext uri="{0D108BD9-81ED-4DB2-BD59-A6C34878D82A}">
                    <a16:rowId xmlns:a16="http://schemas.microsoft.com/office/drawing/2014/main" val="355647387"/>
                  </a:ext>
                </a:extLst>
              </a:tr>
              <a:tr h="486404">
                <a:tc>
                  <a:txBody>
                    <a:bodyPr/>
                    <a:lstStyle/>
                    <a:p>
                      <a:pPr algn="ctr"/>
                      <a:r>
                        <a:rPr lang="en-US" sz="2400">
                          <a:solidFill>
                            <a:schemeClr val="tx1"/>
                          </a:solidFill>
                        </a:rPr>
                        <a:t>23</a:t>
                      </a:r>
                    </a:p>
                  </a:txBody>
                  <a:tcPr>
                    <a:noFill/>
                  </a:tcPr>
                </a:tc>
                <a:tc>
                  <a:txBody>
                    <a:bodyPr/>
                    <a:lstStyle/>
                    <a:p>
                      <a:pPr algn="ctr"/>
                      <a:r>
                        <a:rPr lang="en-US" sz="2400">
                          <a:solidFill>
                            <a:schemeClr val="tx1"/>
                          </a:solidFill>
                        </a:rPr>
                        <a:t>London</a:t>
                      </a:r>
                    </a:p>
                  </a:txBody>
                  <a:tcPr>
                    <a:noFill/>
                  </a:tcPr>
                </a:tc>
                <a:extLst>
                  <a:ext uri="{0D108BD9-81ED-4DB2-BD59-A6C34878D82A}">
                    <a16:rowId xmlns:a16="http://schemas.microsoft.com/office/drawing/2014/main" val="3565365222"/>
                  </a:ext>
                </a:extLst>
              </a:tr>
              <a:tr h="486404">
                <a:tc>
                  <a:txBody>
                    <a:bodyPr/>
                    <a:lstStyle/>
                    <a:p>
                      <a:pPr algn="ctr"/>
                      <a:r>
                        <a:rPr lang="en-US" sz="2400">
                          <a:solidFill>
                            <a:schemeClr val="tx1"/>
                          </a:solidFill>
                        </a:rPr>
                        <a:t>26</a:t>
                      </a:r>
                    </a:p>
                  </a:txBody>
                  <a:tcPr>
                    <a:noFill/>
                  </a:tcPr>
                </a:tc>
                <a:tc>
                  <a:txBody>
                    <a:bodyPr/>
                    <a:lstStyle/>
                    <a:p>
                      <a:pPr algn="ctr"/>
                      <a:r>
                        <a:rPr lang="en-US" sz="2400">
                          <a:solidFill>
                            <a:schemeClr val="tx1"/>
                          </a:solidFill>
                        </a:rPr>
                        <a:t>Frankfurt</a:t>
                      </a:r>
                    </a:p>
                  </a:txBody>
                  <a:tcPr>
                    <a:noFill/>
                  </a:tcPr>
                </a:tc>
                <a:extLst>
                  <a:ext uri="{0D108BD9-81ED-4DB2-BD59-A6C34878D82A}">
                    <a16:rowId xmlns:a16="http://schemas.microsoft.com/office/drawing/2014/main" val="366550992"/>
                  </a:ext>
                </a:extLst>
              </a:tr>
            </a:tbl>
          </a:graphicData>
        </a:graphic>
      </p:graphicFrame>
      <p:pic>
        <p:nvPicPr>
          <p:cNvPr id="39" name="Graphic 38" descr="Thought bubble outline">
            <a:extLst>
              <a:ext uri="{FF2B5EF4-FFF2-40B4-BE49-F238E27FC236}">
                <a16:creationId xmlns:a16="http://schemas.microsoft.com/office/drawing/2014/main" id="{7242BCF1-60AA-9041-82B6-D88255DB87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40538" y="2171804"/>
            <a:ext cx="1415353" cy="1044527"/>
          </a:xfrm>
          <a:prstGeom prst="rect">
            <a:avLst/>
          </a:prstGeom>
        </p:spPr>
      </p:pic>
      <p:pic>
        <p:nvPicPr>
          <p:cNvPr id="40" name="Picture 39">
            <a:extLst>
              <a:ext uri="{FF2B5EF4-FFF2-40B4-BE49-F238E27FC236}">
                <a16:creationId xmlns:a16="http://schemas.microsoft.com/office/drawing/2014/main" id="{83161F92-5B27-494E-A9C8-86D8FDF9F39D}"/>
              </a:ext>
            </a:extLst>
          </p:cNvPr>
          <p:cNvPicPr>
            <a:picLocks noChangeAspect="1"/>
          </p:cNvPicPr>
          <p:nvPr/>
        </p:nvPicPr>
        <p:blipFill>
          <a:blip r:embed="rId13"/>
          <a:stretch>
            <a:fillRect/>
          </a:stretch>
        </p:blipFill>
        <p:spPr>
          <a:xfrm>
            <a:off x="8709639" y="2396936"/>
            <a:ext cx="434021" cy="317349"/>
          </a:xfrm>
          <a:prstGeom prst="rect">
            <a:avLst/>
          </a:prstGeom>
        </p:spPr>
      </p:pic>
      <p:pic>
        <p:nvPicPr>
          <p:cNvPr id="41" name="Graphic 40" descr="Thought bubble outline">
            <a:extLst>
              <a:ext uri="{FF2B5EF4-FFF2-40B4-BE49-F238E27FC236}">
                <a16:creationId xmlns:a16="http://schemas.microsoft.com/office/drawing/2014/main" id="{D96E1A94-6625-EB44-A905-45617BE5F01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6385452" y="2393752"/>
            <a:ext cx="1426696" cy="1052898"/>
          </a:xfrm>
          <a:prstGeom prst="rect">
            <a:avLst/>
          </a:prstGeom>
        </p:spPr>
      </p:pic>
      <p:pic>
        <p:nvPicPr>
          <p:cNvPr id="42" name="Picture 41">
            <a:extLst>
              <a:ext uri="{FF2B5EF4-FFF2-40B4-BE49-F238E27FC236}">
                <a16:creationId xmlns:a16="http://schemas.microsoft.com/office/drawing/2014/main" id="{927766FA-3960-E249-BD16-5AF576F73CE9}"/>
              </a:ext>
            </a:extLst>
          </p:cNvPr>
          <p:cNvPicPr>
            <a:picLocks noChangeAspect="1"/>
          </p:cNvPicPr>
          <p:nvPr/>
        </p:nvPicPr>
        <p:blipFill>
          <a:blip r:embed="rId13"/>
          <a:stretch>
            <a:fillRect/>
          </a:stretch>
        </p:blipFill>
        <p:spPr>
          <a:xfrm flipH="1">
            <a:off x="6872390" y="2633755"/>
            <a:ext cx="437499" cy="319892"/>
          </a:xfrm>
          <a:prstGeom prst="rect">
            <a:avLst/>
          </a:prstGeom>
        </p:spPr>
      </p:pic>
      <p:sp>
        <p:nvSpPr>
          <p:cNvPr id="10" name="TextBox 9">
            <a:extLst>
              <a:ext uri="{FF2B5EF4-FFF2-40B4-BE49-F238E27FC236}">
                <a16:creationId xmlns:a16="http://schemas.microsoft.com/office/drawing/2014/main" id="{5F55D9E6-F2B4-214D-A089-BB66B722E0F4}"/>
              </a:ext>
            </a:extLst>
          </p:cNvPr>
          <p:cNvSpPr txBox="1"/>
          <p:nvPr/>
        </p:nvSpPr>
        <p:spPr>
          <a:xfrm>
            <a:off x="841212" y="5402336"/>
            <a:ext cx="5210016" cy="461665"/>
          </a:xfrm>
          <a:prstGeom prst="rect">
            <a:avLst/>
          </a:prstGeom>
          <a:noFill/>
        </p:spPr>
        <p:txBody>
          <a:bodyPr wrap="none" rtlCol="0">
            <a:spAutoFit/>
          </a:bodyPr>
          <a:lstStyle/>
          <a:p>
            <a:r>
              <a:rPr lang="en-US" sz="2400"/>
              <a:t>Satellite visits lots of cities in 30 minutes</a:t>
            </a:r>
          </a:p>
        </p:txBody>
      </p:sp>
    </p:spTree>
    <p:extLst>
      <p:ext uri="{BB962C8B-B14F-4D97-AF65-F5344CB8AC3E}">
        <p14:creationId xmlns:p14="http://schemas.microsoft.com/office/powerpoint/2010/main" val="12972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37" presetClass="emph" presetSubtype="128" repeatCount="indefinite" fill="hold" nodeType="clickEffect">
                                  <p:stCondLst>
                                    <p:cond delay="0"/>
                                  </p:stCondLst>
                                  <p:childTnLst>
                                    <p:animRot by="21600000">
                                      <p:cBhvr>
                                        <p:cTn id="28" dur="240000" fill="hold"/>
                                        <p:tgtEl>
                                          <p:spTgt spid="30"/>
                                        </p:tgtEl>
                                        <p:attrNameLst>
                                          <p:attrName>3d.view.rotation.y</p:attrName>
                                        </p:attrNameLst>
                                      </p:cBhvr>
                                    </p:animRot>
                                  </p:childTnLst>
                                </p:cTn>
                              </p:par>
                              <p:par>
                                <p:cTn id="29" presetID="10" presetClass="exit" presetSubtype="0" fill="hold" nodeType="withEffect">
                                  <p:stCondLst>
                                    <p:cond delay="0"/>
                                  </p:stCondLst>
                                  <p:childTnLst>
                                    <p:animEffect transition="out" filter="fad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2"/>
                                        </p:tgtEl>
                                      </p:cBhvr>
                                    </p:animEffect>
                                    <p:set>
                                      <p:cBhvr>
                                        <p:cTn id="37" dur="1" fill="hold">
                                          <p:stCondLst>
                                            <p:cond delay="499"/>
                                          </p:stCondLst>
                                        </p:cTn>
                                        <p:tgtEl>
                                          <p:spTgt spid="4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41"/>
                                        </p:tgtEl>
                                      </p:cBhvr>
                                    </p:animEffect>
                                    <p:set>
                                      <p:cBhvr>
                                        <p:cTn id="40" dur="1" fill="hold">
                                          <p:stCondLst>
                                            <p:cond delay="499"/>
                                          </p:stCondLst>
                                        </p:cTn>
                                        <p:tgtEl>
                                          <p:spTgt spid="41"/>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1"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0" presetClass="path" presetSubtype="0" repeatCount="indefinite" fill="hold" nodeType="withEffect">
                                  <p:stCondLst>
                                    <p:cond delay="0"/>
                                  </p:stCondLst>
                                  <p:childTnLst>
                                    <p:animMotion origin="layout" path="M -0.00247 0.00347 L -0.00677 -0.33125 " pathEditMode="relative" rAng="0" ptsTypes="AA">
                                      <p:cBhvr>
                                        <p:cTn id="54" dur="8000" fill="hold"/>
                                        <p:tgtEl>
                                          <p:spTgt spid="32"/>
                                        </p:tgtEl>
                                        <p:attrNameLst>
                                          <p:attrName>ppt_x</p:attrName>
                                          <p:attrName>ppt_y</p:attrName>
                                        </p:attrNameLst>
                                      </p:cBhvr>
                                      <p:rCtr x="-221" y="-16736"/>
                                    </p:animMotion>
                                  </p:childTnLst>
                                </p:cTn>
                              </p:par>
                              <p:par>
                                <p:cTn id="55" presetID="37" presetClass="emph" presetSubtype="128" repeatCount="indefinite" fill="hold" nodeType="withEffect">
                                  <p:stCondLst>
                                    <p:cond delay="0"/>
                                  </p:stCondLst>
                                  <p:childTnLst>
                                    <p:animRot by="5400000">
                                      <p:cBhvr>
                                        <p:cTn id="56" dur="8000" fill="hold"/>
                                        <p:tgtEl>
                                          <p:spTgt spid="32"/>
                                        </p:tgtEl>
                                        <p:attrNameLst>
                                          <p:attrName>3d.view.rotation.y</p:attrName>
                                        </p:attrNameLst>
                                      </p:cBhvr>
                                    </p:animRot>
                                  </p:childTnLst>
                                </p:cTn>
                              </p:par>
                              <p:par>
                                <p:cTn id="57" presetID="0" presetClass="path" presetSubtype="0" repeatCount="indefinite" fill="hold" grpId="0" nodeType="withEffect">
                                  <p:stCondLst>
                                    <p:cond delay="0"/>
                                  </p:stCondLst>
                                  <p:childTnLst>
                                    <p:animMotion origin="layout" path="M -1.875E-6 0.0044 L -0.00755 -0.32546 " pathEditMode="relative" rAng="0" ptsTypes="AA">
                                      <p:cBhvr>
                                        <p:cTn id="58" dur="8000" fill="hold"/>
                                        <p:tgtEl>
                                          <p:spTgt spid="35"/>
                                        </p:tgtEl>
                                        <p:attrNameLst>
                                          <p:attrName>ppt_x</p:attrName>
                                          <p:attrName>ppt_y</p:attrName>
                                        </p:attrNameLst>
                                      </p:cBhvr>
                                      <p:rCtr x="-378" y="-16505"/>
                                    </p:animMotion>
                                  </p:childTnLst>
                                </p:cTn>
                              </p:par>
                              <p:par>
                                <p:cTn id="59" presetID="10" presetClass="exit" presetSubtype="0" fill="hold" nodeType="withEffect">
                                  <p:stCondLst>
                                    <p:cond delay="0"/>
                                  </p:stCondLst>
                                  <p:childTnLst>
                                    <p:animEffect transition="out" filter="fade">
                                      <p:cBhvr>
                                        <p:cTn id="60" dur="500"/>
                                        <p:tgtEl>
                                          <p:spTgt spid="38"/>
                                        </p:tgtEl>
                                      </p:cBhvr>
                                    </p:animEffect>
                                    <p:set>
                                      <p:cBhvr>
                                        <p:cTn id="61" dur="1" fill="hold">
                                          <p:stCondLst>
                                            <p:cond delay="499"/>
                                          </p:stCondLst>
                                        </p:cTn>
                                        <p:tgtEl>
                                          <p:spTgt spid="3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37"/>
                                        </p:tgtEl>
                                      </p:cBhvr>
                                    </p:animEffect>
                                    <p:set>
                                      <p:cBhvr>
                                        <p:cTn id="64" dur="1" fill="hold">
                                          <p:stCondLst>
                                            <p:cond delay="499"/>
                                          </p:stCondLst>
                                        </p:cTn>
                                        <p:tgtEl>
                                          <p:spTgt spid="3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P spid="35" grpId="1" animBg="1"/>
      <p:bldP spid="36"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028D53-31A1-9F48-8C3B-AE4AC8E18254}"/>
              </a:ext>
            </a:extLst>
          </p:cNvPr>
          <p:cNvGrpSpPr/>
          <p:nvPr/>
        </p:nvGrpSpPr>
        <p:grpSpPr>
          <a:xfrm>
            <a:off x="194666" y="1126419"/>
            <a:ext cx="12223828" cy="6263971"/>
            <a:chOff x="708400" y="-95063"/>
            <a:chExt cx="12633857" cy="6474087"/>
          </a:xfrm>
        </p:grpSpPr>
        <p:pic>
          <p:nvPicPr>
            <p:cNvPr id="35" name="Graphic 34" descr="Asia with solid fill">
              <a:extLst>
                <a:ext uri="{FF2B5EF4-FFF2-40B4-BE49-F238E27FC236}">
                  <a16:creationId xmlns:a16="http://schemas.microsoft.com/office/drawing/2014/main" id="{A856606F-F1E3-A84C-B06C-92A4A2841C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4229" y="14514"/>
              <a:ext cx="5998028" cy="5382128"/>
            </a:xfrm>
            <a:prstGeom prst="rect">
              <a:avLst/>
            </a:prstGeom>
          </p:spPr>
        </p:pic>
        <p:pic>
          <p:nvPicPr>
            <p:cNvPr id="36" name="Graphic 35" descr="Europe with solid fill">
              <a:extLst>
                <a:ext uri="{FF2B5EF4-FFF2-40B4-BE49-F238E27FC236}">
                  <a16:creationId xmlns:a16="http://schemas.microsoft.com/office/drawing/2014/main" id="{5CE5E034-4610-1F44-8BA1-A2D597B4C9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2172" y="624116"/>
              <a:ext cx="3352799" cy="2804884"/>
            </a:xfrm>
            <a:prstGeom prst="rect">
              <a:avLst/>
            </a:prstGeom>
          </p:spPr>
        </p:pic>
        <p:pic>
          <p:nvPicPr>
            <p:cNvPr id="37" name="Graphic 36" descr="South America with solid fill">
              <a:extLst>
                <a:ext uri="{FF2B5EF4-FFF2-40B4-BE49-F238E27FC236}">
                  <a16:creationId xmlns:a16="http://schemas.microsoft.com/office/drawing/2014/main" id="{141B524E-D0EE-794F-B32E-B227D15AAF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4071" y="3686627"/>
              <a:ext cx="2940958" cy="2692397"/>
            </a:xfrm>
            <a:prstGeom prst="rect">
              <a:avLst/>
            </a:prstGeom>
          </p:spPr>
        </p:pic>
        <p:pic>
          <p:nvPicPr>
            <p:cNvPr id="38" name="Graphic 37" descr="Africa with solid fill">
              <a:extLst>
                <a:ext uri="{FF2B5EF4-FFF2-40B4-BE49-F238E27FC236}">
                  <a16:creationId xmlns:a16="http://schemas.microsoft.com/office/drawing/2014/main" id="{77AA3333-4273-AB4C-85E9-98B2220364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36398" y="2761563"/>
              <a:ext cx="2892706" cy="2892706"/>
            </a:xfrm>
            <a:prstGeom prst="rect">
              <a:avLst/>
            </a:prstGeom>
          </p:spPr>
        </p:pic>
        <p:pic>
          <p:nvPicPr>
            <p:cNvPr id="39" name="Graphic 38" descr="North America with solid fill">
              <a:extLst>
                <a:ext uri="{FF2B5EF4-FFF2-40B4-BE49-F238E27FC236}">
                  <a16:creationId xmlns:a16="http://schemas.microsoft.com/office/drawing/2014/main" id="{C912BEB4-4F32-FE40-A55B-D98D2912B5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8400" y="-95063"/>
              <a:ext cx="5881914" cy="4970129"/>
            </a:xfrm>
            <a:prstGeom prst="rect">
              <a:avLst/>
            </a:prstGeom>
          </p:spPr>
        </p:pic>
        <p:pic>
          <p:nvPicPr>
            <p:cNvPr id="40" name="Graphic 39" descr="Australia with solid fill">
              <a:extLst>
                <a:ext uri="{FF2B5EF4-FFF2-40B4-BE49-F238E27FC236}">
                  <a16:creationId xmlns:a16="http://schemas.microsoft.com/office/drawing/2014/main" id="{CD8E420D-C926-3041-A560-9D68872F18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42855" y="4144397"/>
              <a:ext cx="1650917" cy="1980632"/>
            </a:xfrm>
            <a:prstGeom prst="rect">
              <a:avLst/>
            </a:prstGeom>
          </p:spPr>
        </p:pic>
      </p:grpSp>
      <p:sp>
        <p:nvSpPr>
          <p:cNvPr id="2" name="Title 1">
            <a:extLst>
              <a:ext uri="{FF2B5EF4-FFF2-40B4-BE49-F238E27FC236}">
                <a16:creationId xmlns:a16="http://schemas.microsoft.com/office/drawing/2014/main" id="{1CA905CD-94AE-AF95-73C7-44501FBFBBF4}"/>
              </a:ext>
            </a:extLst>
          </p:cNvPr>
          <p:cNvSpPr>
            <a:spLocks noGrp="1"/>
          </p:cNvSpPr>
          <p:nvPr>
            <p:ph type="title"/>
          </p:nvPr>
        </p:nvSpPr>
        <p:spPr>
          <a:xfrm>
            <a:off x="838200" y="0"/>
            <a:ext cx="10723848" cy="1460500"/>
          </a:xfrm>
        </p:spPr>
        <p:txBody>
          <a:bodyPr/>
          <a:lstStyle/>
          <a:p>
            <a:r>
              <a:rPr lang="en-US"/>
              <a:t>How different are access patterns?</a:t>
            </a:r>
          </a:p>
        </p:txBody>
      </p:sp>
      <p:pic>
        <p:nvPicPr>
          <p:cNvPr id="16" name="Graphic 15" descr="City outline">
            <a:extLst>
              <a:ext uri="{FF2B5EF4-FFF2-40B4-BE49-F238E27FC236}">
                <a16:creationId xmlns:a16="http://schemas.microsoft.com/office/drawing/2014/main" id="{D11A7317-1A94-6342-B0CF-5F17858493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89980" y="3864806"/>
            <a:ext cx="271490" cy="271490"/>
          </a:xfrm>
          <a:prstGeom prst="rect">
            <a:avLst/>
          </a:prstGeom>
        </p:spPr>
      </p:pic>
      <p:pic>
        <p:nvPicPr>
          <p:cNvPr id="21" name="Graphic 20" descr="City outline">
            <a:extLst>
              <a:ext uri="{FF2B5EF4-FFF2-40B4-BE49-F238E27FC236}">
                <a16:creationId xmlns:a16="http://schemas.microsoft.com/office/drawing/2014/main" id="{2D3978C7-0210-AB4D-8EAD-2939E633939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33870" y="4085472"/>
            <a:ext cx="271490" cy="271490"/>
          </a:xfrm>
          <a:prstGeom prst="rect">
            <a:avLst/>
          </a:prstGeom>
        </p:spPr>
      </p:pic>
      <p:pic>
        <p:nvPicPr>
          <p:cNvPr id="25" name="Graphic 24" descr="City outline">
            <a:extLst>
              <a:ext uri="{FF2B5EF4-FFF2-40B4-BE49-F238E27FC236}">
                <a16:creationId xmlns:a16="http://schemas.microsoft.com/office/drawing/2014/main" id="{A1501FA4-430F-8F44-9A9E-EC1424E8340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12029" y="4283322"/>
            <a:ext cx="271490" cy="271490"/>
          </a:xfrm>
          <a:prstGeom prst="rect">
            <a:avLst/>
          </a:prstGeom>
        </p:spPr>
      </p:pic>
      <p:pic>
        <p:nvPicPr>
          <p:cNvPr id="26" name="Graphic 25" descr="City outline">
            <a:extLst>
              <a:ext uri="{FF2B5EF4-FFF2-40B4-BE49-F238E27FC236}">
                <a16:creationId xmlns:a16="http://schemas.microsoft.com/office/drawing/2014/main" id="{CFB0B11C-4875-A24A-A92A-27BDA5EAA88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66779" y="3986915"/>
            <a:ext cx="271490" cy="271490"/>
          </a:xfrm>
          <a:prstGeom prst="rect">
            <a:avLst/>
          </a:prstGeom>
        </p:spPr>
      </p:pic>
      <p:pic>
        <p:nvPicPr>
          <p:cNvPr id="28" name="Graphic 27" descr="City outline">
            <a:extLst>
              <a:ext uri="{FF2B5EF4-FFF2-40B4-BE49-F238E27FC236}">
                <a16:creationId xmlns:a16="http://schemas.microsoft.com/office/drawing/2014/main" id="{119307CD-2081-2344-AF56-5C9EE94D23D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51784" y="4039485"/>
            <a:ext cx="271490" cy="271490"/>
          </a:xfrm>
          <a:prstGeom prst="rect">
            <a:avLst/>
          </a:prstGeom>
        </p:spPr>
      </p:pic>
      <p:pic>
        <p:nvPicPr>
          <p:cNvPr id="10" name="Graphic 9" descr="Marker outline">
            <a:extLst>
              <a:ext uri="{FF2B5EF4-FFF2-40B4-BE49-F238E27FC236}">
                <a16:creationId xmlns:a16="http://schemas.microsoft.com/office/drawing/2014/main" id="{5883DD2D-8D91-3443-8667-9C0B94207AE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45509" y="3192295"/>
            <a:ext cx="817148" cy="817148"/>
          </a:xfrm>
          <a:prstGeom prst="rect">
            <a:avLst/>
          </a:prstGeom>
        </p:spPr>
      </p:pic>
      <p:pic>
        <p:nvPicPr>
          <p:cNvPr id="18" name="Graphic 17" descr="City outline">
            <a:extLst>
              <a:ext uri="{FF2B5EF4-FFF2-40B4-BE49-F238E27FC236}">
                <a16:creationId xmlns:a16="http://schemas.microsoft.com/office/drawing/2014/main" id="{E40C8AAE-28C4-2645-8969-60E72624B7B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77133" y="3354283"/>
            <a:ext cx="271490" cy="271490"/>
          </a:xfrm>
          <a:prstGeom prst="rect">
            <a:avLst/>
          </a:prstGeom>
        </p:spPr>
      </p:pic>
      <p:pic>
        <p:nvPicPr>
          <p:cNvPr id="19" name="Graphic 18" descr="City outline">
            <a:extLst>
              <a:ext uri="{FF2B5EF4-FFF2-40B4-BE49-F238E27FC236}">
                <a16:creationId xmlns:a16="http://schemas.microsoft.com/office/drawing/2014/main" id="{111EB1BA-A4FE-6C42-8DDB-1531E3468FA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06580" y="3478916"/>
            <a:ext cx="271490" cy="271490"/>
          </a:xfrm>
          <a:prstGeom prst="rect">
            <a:avLst/>
          </a:prstGeom>
        </p:spPr>
      </p:pic>
      <p:pic>
        <p:nvPicPr>
          <p:cNvPr id="20" name="Graphic 19" descr="City outline">
            <a:extLst>
              <a:ext uri="{FF2B5EF4-FFF2-40B4-BE49-F238E27FC236}">
                <a16:creationId xmlns:a16="http://schemas.microsoft.com/office/drawing/2014/main" id="{0C8AA452-AA4A-E740-955A-80422F58ADD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47811" y="3625773"/>
            <a:ext cx="271490" cy="271490"/>
          </a:xfrm>
          <a:prstGeom prst="rect">
            <a:avLst/>
          </a:prstGeom>
        </p:spPr>
      </p:pic>
      <p:pic>
        <p:nvPicPr>
          <p:cNvPr id="22" name="Graphic 21" descr="City outline">
            <a:extLst>
              <a:ext uri="{FF2B5EF4-FFF2-40B4-BE49-F238E27FC236}">
                <a16:creationId xmlns:a16="http://schemas.microsoft.com/office/drawing/2014/main" id="{E1ABCFE5-7F3B-F145-BCCF-4FD3738A95B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86401" y="4554812"/>
            <a:ext cx="271490" cy="271490"/>
          </a:xfrm>
          <a:prstGeom prst="rect">
            <a:avLst/>
          </a:prstGeom>
        </p:spPr>
      </p:pic>
    </p:spTree>
    <p:extLst>
      <p:ext uri="{BB962C8B-B14F-4D97-AF65-F5344CB8AC3E}">
        <p14:creationId xmlns:p14="http://schemas.microsoft.com/office/powerpoint/2010/main" val="399052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8">
            <a:extLst>
              <a:ext uri="{FF2B5EF4-FFF2-40B4-BE49-F238E27FC236}">
                <a16:creationId xmlns:a16="http://schemas.microsoft.com/office/drawing/2014/main" id="{783AF458-905F-AE44-B5DD-D6982602D201}"/>
              </a:ext>
            </a:extLst>
          </p:cNvPr>
          <p:cNvGraphicFramePr>
            <a:graphicFrameLocks/>
          </p:cNvGraphicFramePr>
          <p:nvPr>
            <p:extLst>
              <p:ext uri="{D42A27DB-BD31-4B8C-83A1-F6EECF244321}">
                <p14:modId xmlns:p14="http://schemas.microsoft.com/office/powerpoint/2010/main" val="697492506"/>
              </p:ext>
            </p:extLst>
          </p:nvPr>
        </p:nvGraphicFramePr>
        <p:xfrm>
          <a:off x="2012258" y="1271392"/>
          <a:ext cx="9561792" cy="470872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D2D0C0DE-8094-474D-88CC-9D36335011FE}"/>
              </a:ext>
            </a:extLst>
          </p:cNvPr>
          <p:cNvSpPr txBox="1"/>
          <p:nvPr/>
        </p:nvSpPr>
        <p:spPr>
          <a:xfrm>
            <a:off x="3513550" y="1409178"/>
            <a:ext cx="2565126" cy="461665"/>
          </a:xfrm>
          <a:prstGeom prst="rect">
            <a:avLst/>
          </a:prstGeom>
          <a:noFill/>
        </p:spPr>
        <p:txBody>
          <a:bodyPr wrap="square" rtlCol="0">
            <a:spAutoFit/>
          </a:bodyPr>
          <a:lstStyle/>
          <a:p>
            <a:r>
              <a:rPr lang="en-US" sz="2400"/>
              <a:t>3 other US cities</a:t>
            </a:r>
          </a:p>
        </p:txBody>
      </p:sp>
      <p:sp>
        <p:nvSpPr>
          <p:cNvPr id="20" name="TextBox 19">
            <a:extLst>
              <a:ext uri="{FF2B5EF4-FFF2-40B4-BE49-F238E27FC236}">
                <a16:creationId xmlns:a16="http://schemas.microsoft.com/office/drawing/2014/main" id="{CFAB52BB-BC3B-2C44-A93E-79E4783FFFF0}"/>
              </a:ext>
            </a:extLst>
          </p:cNvPr>
          <p:cNvSpPr txBox="1"/>
          <p:nvPr/>
        </p:nvSpPr>
        <p:spPr>
          <a:xfrm>
            <a:off x="5519023" y="3625756"/>
            <a:ext cx="1634550" cy="461665"/>
          </a:xfrm>
          <a:prstGeom prst="rect">
            <a:avLst/>
          </a:prstGeom>
          <a:noFill/>
        </p:spPr>
        <p:txBody>
          <a:bodyPr wrap="none" rtlCol="0">
            <a:spAutoFit/>
          </a:bodyPr>
          <a:lstStyle/>
          <a:p>
            <a:r>
              <a:rPr lang="en-US" sz="2400"/>
              <a:t>Mexico City</a:t>
            </a:r>
          </a:p>
        </p:txBody>
      </p:sp>
      <p:sp>
        <p:nvSpPr>
          <p:cNvPr id="24" name="TextBox 23">
            <a:extLst>
              <a:ext uri="{FF2B5EF4-FFF2-40B4-BE49-F238E27FC236}">
                <a16:creationId xmlns:a16="http://schemas.microsoft.com/office/drawing/2014/main" id="{F550DA3D-6BBF-7344-B525-19C5A962BBA0}"/>
              </a:ext>
            </a:extLst>
          </p:cNvPr>
          <p:cNvSpPr txBox="1"/>
          <p:nvPr/>
        </p:nvSpPr>
        <p:spPr>
          <a:xfrm>
            <a:off x="7299806" y="3625756"/>
            <a:ext cx="1124026" cy="461665"/>
          </a:xfrm>
          <a:prstGeom prst="rect">
            <a:avLst/>
          </a:prstGeom>
          <a:noFill/>
        </p:spPr>
        <p:txBody>
          <a:bodyPr wrap="none" rtlCol="0">
            <a:spAutoFit/>
          </a:bodyPr>
          <a:lstStyle/>
          <a:p>
            <a:r>
              <a:rPr lang="en-US" sz="2400"/>
              <a:t>London</a:t>
            </a:r>
          </a:p>
        </p:txBody>
      </p:sp>
      <p:sp>
        <p:nvSpPr>
          <p:cNvPr id="27" name="Rectangle 26">
            <a:extLst>
              <a:ext uri="{FF2B5EF4-FFF2-40B4-BE49-F238E27FC236}">
                <a16:creationId xmlns:a16="http://schemas.microsoft.com/office/drawing/2014/main" id="{1603B5AA-AD0B-C249-A440-E36471FE65ED}"/>
              </a:ext>
            </a:extLst>
          </p:cNvPr>
          <p:cNvSpPr/>
          <p:nvPr/>
        </p:nvSpPr>
        <p:spPr>
          <a:xfrm>
            <a:off x="313260" y="4469998"/>
            <a:ext cx="11682273" cy="133502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latin typeface="+mj-lt"/>
              </a:rPr>
              <a:t>For a single satellite, traffic patterns change rapidly</a:t>
            </a:r>
            <a:endParaRPr lang="en-US" sz="4400" i="1">
              <a:latin typeface="+mj-lt"/>
            </a:endParaRPr>
          </a:p>
        </p:txBody>
      </p:sp>
    </p:spTree>
    <p:extLst>
      <p:ext uri="{BB962C8B-B14F-4D97-AF65-F5344CB8AC3E}">
        <p14:creationId xmlns:p14="http://schemas.microsoft.com/office/powerpoint/2010/main" val="2803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graphicEl>
                                              <a:chart seriesIdx="-3" categoryIdx="-3" bldStep="gridLegend"/>
                                            </p:graphicEl>
                                          </p:spTgt>
                                        </p:tgtEl>
                                        <p:attrNameLst>
                                          <p:attrName>style.visibility</p:attrName>
                                        </p:attrNameLst>
                                      </p:cBhvr>
                                      <p:to>
                                        <p:strVal val="visible"/>
                                      </p:to>
                                    </p:set>
                                    <p:animEffect transition="in" filter="fade">
                                      <p:cBhvr>
                                        <p:cTn id="7" dur="500"/>
                                        <p:tgtEl>
                                          <p:spTgt spid="1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graphicEl>
                                              <a:chart seriesIdx="-4" categoryIdx="0" bldStep="category"/>
                                            </p:graphicEl>
                                          </p:spTgt>
                                        </p:tgtEl>
                                        <p:attrNameLst>
                                          <p:attrName>style.visibility</p:attrName>
                                        </p:attrNameLst>
                                      </p:cBhvr>
                                      <p:to>
                                        <p:strVal val="visible"/>
                                      </p:to>
                                    </p:set>
                                    <p:animEffect transition="in" filter="fade">
                                      <p:cBhvr>
                                        <p:cTn id="12" dur="500"/>
                                        <p:tgtEl>
                                          <p:spTgt spid="17">
                                            <p:graphicEl>
                                              <a:chart seriesIdx="-4" categoryIdx="0" bldStep="category"/>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graphicEl>
                                              <a:chart seriesIdx="-4" categoryIdx="1" bldStep="category"/>
                                            </p:graphicEl>
                                          </p:spTgt>
                                        </p:tgtEl>
                                        <p:attrNameLst>
                                          <p:attrName>style.visibility</p:attrName>
                                        </p:attrNameLst>
                                      </p:cBhvr>
                                      <p:to>
                                        <p:strVal val="visible"/>
                                      </p:to>
                                    </p:set>
                                    <p:animEffect transition="in" filter="fade">
                                      <p:cBhvr>
                                        <p:cTn id="18" dur="500"/>
                                        <p:tgtEl>
                                          <p:spTgt spid="17">
                                            <p:graphicEl>
                                              <a:chart seriesIdx="-4" categoryIdx="1" bldStep="category"/>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graphicEl>
                                              <a:chart seriesIdx="-4" categoryIdx="2" bldStep="category"/>
                                            </p:graphicEl>
                                          </p:spTgt>
                                        </p:tgtEl>
                                        <p:attrNameLst>
                                          <p:attrName>style.visibility</p:attrName>
                                        </p:attrNameLst>
                                      </p:cBhvr>
                                      <p:to>
                                        <p:strVal val="visible"/>
                                      </p:to>
                                    </p:set>
                                    <p:animEffect transition="in" filter="fade">
                                      <p:cBhvr>
                                        <p:cTn id="21" dur="500"/>
                                        <p:tgtEl>
                                          <p:spTgt spid="17">
                                            <p:graphicEl>
                                              <a:chart seriesIdx="-4" categoryIdx="2" bldStep="category"/>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graphicEl>
                                              <a:chart seriesIdx="-4" categoryIdx="3" bldStep="category"/>
                                            </p:graphicEl>
                                          </p:spTgt>
                                        </p:tgtEl>
                                        <p:attrNameLst>
                                          <p:attrName>style.visibility</p:attrName>
                                        </p:attrNameLst>
                                      </p:cBhvr>
                                      <p:to>
                                        <p:strVal val="visible"/>
                                      </p:to>
                                    </p:set>
                                    <p:animEffect transition="in" filter="fade">
                                      <p:cBhvr>
                                        <p:cTn id="24" dur="500"/>
                                        <p:tgtEl>
                                          <p:spTgt spid="17">
                                            <p:graphicEl>
                                              <a:chart seriesIdx="-4" categoryIdx="3" bldStep="category"/>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graphicEl>
                                              <a:chart seriesIdx="-4" categoryIdx="4" bldStep="category"/>
                                            </p:graphicEl>
                                          </p:spTgt>
                                        </p:tgtEl>
                                        <p:attrNameLst>
                                          <p:attrName>style.visibility</p:attrName>
                                        </p:attrNameLst>
                                      </p:cBhvr>
                                      <p:to>
                                        <p:strVal val="visible"/>
                                      </p:to>
                                    </p:set>
                                    <p:animEffect transition="in" filter="fade">
                                      <p:cBhvr>
                                        <p:cTn id="29" dur="500"/>
                                        <p:tgtEl>
                                          <p:spTgt spid="17">
                                            <p:graphicEl>
                                              <a:chart seriesIdx="-4" categoryIdx="4" bldStep="category"/>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graphicEl>
                                              <a:chart seriesIdx="-4" categoryIdx="5" bldStep="category"/>
                                            </p:graphicEl>
                                          </p:spTgt>
                                        </p:tgtEl>
                                        <p:attrNameLst>
                                          <p:attrName>style.visibility</p:attrName>
                                        </p:attrNameLst>
                                      </p:cBhvr>
                                      <p:to>
                                        <p:strVal val="visible"/>
                                      </p:to>
                                    </p:set>
                                    <p:animEffect transition="in" filter="fade">
                                      <p:cBhvr>
                                        <p:cTn id="37" dur="500"/>
                                        <p:tgtEl>
                                          <p:spTgt spid="17">
                                            <p:graphicEl>
                                              <a:chart seriesIdx="-4" categoryIdx="5" bldStep="category"/>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graphicEl>
                                              <a:chart seriesIdx="-4" categoryIdx="6" bldStep="category"/>
                                            </p:graphicEl>
                                          </p:spTgt>
                                        </p:tgtEl>
                                        <p:attrNameLst>
                                          <p:attrName>style.visibility</p:attrName>
                                        </p:attrNameLst>
                                      </p:cBhvr>
                                      <p:to>
                                        <p:strVal val="visible"/>
                                      </p:to>
                                    </p:set>
                                    <p:animEffect transition="in" filter="fade">
                                      <p:cBhvr>
                                        <p:cTn id="45" dur="500"/>
                                        <p:tgtEl>
                                          <p:spTgt spid="17">
                                            <p:graphicEl>
                                              <a:chart seriesIdx="-4" categoryIdx="6" bldStep="category"/>
                                            </p:graphicEl>
                                          </p:spTgt>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7">
                                            <p:graphicEl>
                                              <a:chart seriesIdx="-4" categoryIdx="7" bldStep="category"/>
                                            </p:graphicEl>
                                          </p:spTgt>
                                        </p:tgtEl>
                                        <p:attrNameLst>
                                          <p:attrName>style.visibility</p:attrName>
                                        </p:attrNameLst>
                                      </p:cBhvr>
                                      <p:to>
                                        <p:strVal val="visible"/>
                                      </p:to>
                                    </p:set>
                                    <p:animEffect transition="in" filter="fade">
                                      <p:cBhvr>
                                        <p:cTn id="49" dur="500"/>
                                        <p:tgtEl>
                                          <p:spTgt spid="17">
                                            <p:graphicEl>
                                              <a:chart seriesIdx="-4" categoryIdx="7" bldStep="category"/>
                                            </p:graphicEl>
                                          </p:spTgt>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17">
                                            <p:graphicEl>
                                              <a:chart seriesIdx="-4" categoryIdx="8" bldStep="category"/>
                                            </p:graphicEl>
                                          </p:spTgt>
                                        </p:tgtEl>
                                        <p:attrNameLst>
                                          <p:attrName>style.visibility</p:attrName>
                                        </p:attrNameLst>
                                      </p:cBhvr>
                                      <p:to>
                                        <p:strVal val="visible"/>
                                      </p:to>
                                    </p:set>
                                    <p:animEffect transition="in" filter="fade">
                                      <p:cBhvr>
                                        <p:cTn id="53" dur="500"/>
                                        <p:tgtEl>
                                          <p:spTgt spid="17">
                                            <p:graphicEl>
                                              <a:chart seriesIdx="-4" categoryIdx="8" bldStep="category"/>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Chart bld="category"/>
        </p:bldSub>
      </p:bldGraphic>
      <p:bldP spid="6" grpId="0"/>
      <p:bldP spid="20" grpId="0"/>
      <p:bldP spid="24" grpId="0"/>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DD447-6FA5-402E-2F7D-E95868684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8445B-4F15-E19B-A26A-A99CF3974979}"/>
              </a:ext>
            </a:extLst>
          </p:cNvPr>
          <p:cNvSpPr>
            <a:spLocks noGrp="1"/>
          </p:cNvSpPr>
          <p:nvPr>
            <p:ph type="title"/>
          </p:nvPr>
        </p:nvSpPr>
        <p:spPr>
          <a:xfrm>
            <a:off x="838200" y="1058"/>
            <a:ext cx="10515600" cy="1325563"/>
          </a:xfrm>
        </p:spPr>
        <p:txBody>
          <a:bodyPr>
            <a:normAutofit/>
          </a:bodyPr>
          <a:lstStyle/>
          <a:p>
            <a:r>
              <a:rPr lang="en-US">
                <a:ea typeface="Calibri Light"/>
                <a:cs typeface="Calibri Light"/>
              </a:rPr>
              <a:t>LEO networks are rapidly growing</a:t>
            </a:r>
          </a:p>
        </p:txBody>
      </p:sp>
      <p:sp>
        <p:nvSpPr>
          <p:cNvPr id="14" name="TextBox 13">
            <a:extLst>
              <a:ext uri="{FF2B5EF4-FFF2-40B4-BE49-F238E27FC236}">
                <a16:creationId xmlns:a16="http://schemas.microsoft.com/office/drawing/2014/main" id="{5E7DB6D7-F90A-C560-D7DF-0C63CC15A057}"/>
              </a:ext>
            </a:extLst>
          </p:cNvPr>
          <p:cNvSpPr txBox="1"/>
          <p:nvPr/>
        </p:nvSpPr>
        <p:spPr>
          <a:xfrm>
            <a:off x="7872159" y="3314976"/>
            <a:ext cx="4509371" cy="2246769"/>
          </a:xfrm>
          <a:prstGeom prst="rect">
            <a:avLst/>
          </a:prstGeom>
          <a:noFill/>
        </p:spPr>
        <p:txBody>
          <a:bodyPr wrap="square" rtlCol="0">
            <a:spAutoFit/>
          </a:bodyPr>
          <a:lstStyle/>
          <a:p>
            <a:pPr marL="285750" indent="-285750">
              <a:buFont typeface="Arial" panose="020B0604020202020204" pitchFamily="34" charset="0"/>
              <a:buChar char="•"/>
            </a:pPr>
            <a:r>
              <a:rPr lang="en-US" sz="2800"/>
              <a:t>7000 + satellites</a:t>
            </a:r>
          </a:p>
          <a:p>
            <a:pPr marL="285750" indent="-285750">
              <a:buFont typeface="Arial" panose="020B0604020202020204" pitchFamily="34" charset="0"/>
              <a:buChar char="•"/>
            </a:pPr>
            <a:r>
              <a:rPr lang="en-US" sz="2800"/>
              <a:t>4 million users</a:t>
            </a:r>
          </a:p>
          <a:p>
            <a:pPr marL="285750" indent="-285750">
              <a:buFont typeface="Arial" panose="020B0604020202020204" pitchFamily="34" charset="0"/>
              <a:buChar char="•"/>
            </a:pPr>
            <a:r>
              <a:rPr lang="en-US" sz="2800"/>
              <a:t>100Mbps+ speed</a:t>
            </a:r>
          </a:p>
          <a:p>
            <a:pPr marL="285750" indent="-285750">
              <a:buFont typeface="Arial" panose="020B0604020202020204" pitchFamily="34" charset="0"/>
              <a:buChar char="•"/>
            </a:pPr>
            <a:r>
              <a:rPr lang="en-US" sz="2800"/>
              <a:t>PBs of traffic</a:t>
            </a:r>
          </a:p>
          <a:p>
            <a:pPr marL="285750" indent="-285750">
              <a:buFont typeface="Arial" panose="020B0604020202020204" pitchFamily="34" charset="0"/>
              <a:buChar char="•"/>
            </a:pPr>
            <a:endParaRPr lang="en-US" sz="2800"/>
          </a:p>
        </p:txBody>
      </p:sp>
      <p:graphicFrame>
        <p:nvGraphicFramePr>
          <p:cNvPr id="4" name="Chart 3">
            <a:extLst>
              <a:ext uri="{FF2B5EF4-FFF2-40B4-BE49-F238E27FC236}">
                <a16:creationId xmlns:a16="http://schemas.microsoft.com/office/drawing/2014/main" id="{6D327061-6427-14C3-D460-BB25D822D97C}"/>
              </a:ext>
            </a:extLst>
          </p:cNvPr>
          <p:cNvGraphicFramePr/>
          <p:nvPr>
            <p:extLst>
              <p:ext uri="{D42A27DB-BD31-4B8C-83A1-F6EECF244321}">
                <p14:modId xmlns:p14="http://schemas.microsoft.com/office/powerpoint/2010/main" val="627632462"/>
              </p:ext>
            </p:extLst>
          </p:nvPr>
        </p:nvGraphicFramePr>
        <p:xfrm>
          <a:off x="371959" y="1430528"/>
          <a:ext cx="6294120" cy="4710927"/>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34E293E4-EF87-2C33-8734-BD2A07F5325E}"/>
              </a:ext>
            </a:extLst>
          </p:cNvPr>
          <p:cNvSpPr/>
          <p:nvPr/>
        </p:nvSpPr>
        <p:spPr>
          <a:xfrm>
            <a:off x="371959" y="4092448"/>
            <a:ext cx="11682273" cy="1335024"/>
          </a:xfrm>
          <a:prstGeom prst="rect">
            <a:avLst/>
          </a:prstGeom>
          <a:solidFill>
            <a:srgbClr val="00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latin typeface="+mj-lt"/>
              </a:rPr>
              <a:t>Question: Does existing internet infrastructure serve satellite users well?</a:t>
            </a:r>
            <a:endParaRPr lang="en-US" sz="4400" i="1">
              <a:latin typeface="+mj-lt"/>
            </a:endParaRPr>
          </a:p>
        </p:txBody>
      </p:sp>
      <p:pic>
        <p:nvPicPr>
          <p:cNvPr id="5" name="Picture 2" descr="starlink logo - TESLARATI">
            <a:extLst>
              <a:ext uri="{FF2B5EF4-FFF2-40B4-BE49-F238E27FC236}">
                <a16:creationId xmlns:a16="http://schemas.microsoft.com/office/drawing/2014/main" id="{435CA8EF-B4C5-0166-0A51-661558E4F4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185" b="36773"/>
          <a:stretch/>
        </p:blipFill>
        <p:spPr bwMode="auto">
          <a:xfrm>
            <a:off x="8016469" y="2163237"/>
            <a:ext cx="3318514" cy="11628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mazon receives FCC approval for Project Kuiper satellite constellation">
            <a:extLst>
              <a:ext uri="{FF2B5EF4-FFF2-40B4-BE49-F238E27FC236}">
                <a16:creationId xmlns:a16="http://schemas.microsoft.com/office/drawing/2014/main" id="{D12CEAC2-46EA-3A84-ACFA-35BB369F673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15450" y1="39375" x2="15450" y2="39375"/>
                        <a14:foregroundMark x1="19850" y1="46875" x2="19850" y2="46875"/>
                        <a14:foregroundMark x1="24550" y1="39063" x2="24550" y2="39063"/>
                        <a14:foregroundMark x1="27850" y1="44271" x2="27850" y2="44271"/>
                        <a14:foregroundMark x1="27850" y1="43646" x2="27850" y2="43646"/>
                        <a14:foregroundMark x1="27300" y1="38750" x2="27300" y2="38750"/>
                        <a14:foregroundMark x1="30350" y1="36771" x2="30350" y2="36771"/>
                        <a14:foregroundMark x1="33800" y1="36771" x2="33800" y2="36771"/>
                        <a14:foregroundMark x1="38900" y1="35625" x2="38900" y2="35625"/>
                        <a14:foregroundMark x1="41950" y1="35000" x2="41950" y2="35000"/>
                        <a14:foregroundMark x1="47050" y1="35313" x2="47050" y2="35313"/>
                        <a14:foregroundMark x1="50600" y1="35313" x2="50600" y2="35313"/>
                        <a14:foregroundMark x1="53400" y1="35938" x2="53400" y2="35938"/>
                        <a14:foregroundMark x1="53250" y1="31875" x2="53250" y2="31875"/>
                        <a14:foregroundMark x1="56300" y1="34792" x2="56300" y2="34792"/>
                        <a14:foregroundMark x1="61400" y1="34792" x2="61400" y2="34792"/>
                        <a14:foregroundMark x1="62500" y1="33854" x2="62500" y2="33854"/>
                        <a14:foregroundMark x1="67700" y1="34479" x2="67700" y2="34479"/>
                        <a14:foregroundMark x1="71050" y1="35938" x2="71050" y2="35938"/>
                        <a14:foregroundMark x1="75450" y1="36458" x2="75450" y2="36458"/>
                        <a14:foregroundMark x1="75450" y1="32188" x2="75450" y2="32188"/>
                        <a14:foregroundMark x1="77100" y1="38750" x2="77100" y2="38750"/>
                        <a14:foregroundMark x1="82350" y1="37396" x2="82350" y2="37396"/>
                        <a14:foregroundMark x1="85250" y1="35938" x2="85250" y2="35938"/>
                      </a14:backgroundRemoval>
                    </a14:imgEffect>
                  </a14:imgLayer>
                </a14:imgProps>
              </a:ext>
              <a:ext uri="{28A0092B-C50C-407E-A947-70E740481C1C}">
                <a14:useLocalDpi xmlns:a14="http://schemas.microsoft.com/office/drawing/2010/main" val="0"/>
              </a:ext>
            </a:extLst>
          </a:blip>
          <a:srcRect l="7920" t="16658" r="8138" b="32772"/>
          <a:stretch/>
        </p:blipFill>
        <p:spPr bwMode="auto">
          <a:xfrm>
            <a:off x="8284830" y="837673"/>
            <a:ext cx="3228519" cy="9334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A8F03FB3-7650-8407-27A8-1A3FB342C7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9661" y="1547602"/>
            <a:ext cx="2022268" cy="615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blinds(horizontal)">
                                      <p:cBhvr>
                                        <p:cTn id="26" dur="500"/>
                                        <p:tgtEl>
                                          <p:spTgt spid="14">
                                            <p:txEl>
                                              <p:pRg st="0" end="0"/>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4">
                                            <p:txEl>
                                              <p:pRg st="1" end="1"/>
                                            </p:txEl>
                                          </p:spTgt>
                                        </p:tgtEl>
                                        <p:attrNameLst>
                                          <p:attrName>style.visibility</p:attrName>
                                        </p:attrNameLst>
                                      </p:cBhvr>
                                      <p:to>
                                        <p:strVal val="visible"/>
                                      </p:to>
                                    </p:set>
                                    <p:animEffect transition="in" filter="blinds(horizontal)">
                                      <p:cBhvr>
                                        <p:cTn id="29" dur="500"/>
                                        <p:tgtEl>
                                          <p:spTgt spid="14">
                                            <p:txEl>
                                              <p:pRg st="1" end="1"/>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4">
                                            <p:txEl>
                                              <p:pRg st="2" end="2"/>
                                            </p:txEl>
                                          </p:spTgt>
                                        </p:tgtEl>
                                        <p:attrNameLst>
                                          <p:attrName>style.visibility</p:attrName>
                                        </p:attrNameLst>
                                      </p:cBhvr>
                                      <p:to>
                                        <p:strVal val="visible"/>
                                      </p:to>
                                    </p:set>
                                    <p:animEffect transition="in" filter="blinds(horizontal)">
                                      <p:cBhvr>
                                        <p:cTn id="32" dur="500"/>
                                        <p:tgtEl>
                                          <p:spTgt spid="14">
                                            <p:txEl>
                                              <p:pRg st="2" end="2"/>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animEffect transition="in" filter="blinds(horizontal)">
                                      <p:cBhvr>
                                        <p:cTn id="35" dur="500"/>
                                        <p:tgtEl>
                                          <p:spTgt spid="1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E1A81F9-2812-E097-1A92-E4B233C207C3}"/>
              </a:ext>
            </a:extLst>
          </p:cNvPr>
          <p:cNvSpPr txBox="1">
            <a:spLocks/>
          </p:cNvSpPr>
          <p:nvPr/>
        </p:nvSpPr>
        <p:spPr>
          <a:xfrm>
            <a:off x="457200" y="2184401"/>
            <a:ext cx="11446329" cy="2336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Idea: Move popular content in the opposite direction of  orbital motion via </a:t>
            </a:r>
            <a:r>
              <a:rPr lang="en-AU" i="1"/>
              <a:t>relayed fetch</a:t>
            </a:r>
            <a:endParaRPr lang="en-US"/>
          </a:p>
        </p:txBody>
      </p:sp>
    </p:spTree>
    <p:extLst>
      <p:ext uri="{BB962C8B-B14F-4D97-AF65-F5344CB8AC3E}">
        <p14:creationId xmlns:p14="http://schemas.microsoft.com/office/powerpoint/2010/main" val="236935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rc 50">
            <a:extLst>
              <a:ext uri="{FF2B5EF4-FFF2-40B4-BE49-F238E27FC236}">
                <a16:creationId xmlns:a16="http://schemas.microsoft.com/office/drawing/2014/main" id="{779FB05A-7710-E04A-973E-A74961CF7C53}"/>
              </a:ext>
            </a:extLst>
          </p:cNvPr>
          <p:cNvSpPr/>
          <p:nvPr/>
        </p:nvSpPr>
        <p:spPr>
          <a:xfrm rot="10800000" flipH="1">
            <a:off x="9236598" y="1434457"/>
            <a:ext cx="880927" cy="4031050"/>
          </a:xfrm>
          <a:prstGeom prst="arc">
            <a:avLst>
              <a:gd name="adj1" fmla="val 16200000"/>
              <a:gd name="adj2" fmla="val 5180946"/>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1CA905CD-94AE-AF95-73C7-44501FBFBBF4}"/>
              </a:ext>
            </a:extLst>
          </p:cNvPr>
          <p:cNvSpPr>
            <a:spLocks noGrp="1"/>
          </p:cNvSpPr>
          <p:nvPr>
            <p:ph type="title"/>
          </p:nvPr>
        </p:nvSpPr>
        <p:spPr>
          <a:xfrm>
            <a:off x="838200" y="0"/>
            <a:ext cx="11670792" cy="1460500"/>
          </a:xfrm>
        </p:spPr>
        <p:txBody>
          <a:bodyPr/>
          <a:lstStyle/>
          <a:p>
            <a:r>
              <a:rPr lang="en-US"/>
              <a:t>Your neighbor knows what you need</a:t>
            </a:r>
          </a:p>
        </p:txBody>
      </p:sp>
      <mc:AlternateContent xmlns:mc="http://schemas.openxmlformats.org/markup-compatibility/2006">
        <mc:Choice xmlns:am3d="http://schemas.microsoft.com/office/drawing/2017/model3d" Requires="am3d">
          <p:graphicFrame>
            <p:nvGraphicFramePr>
              <p:cNvPr id="31" name="3D Model 30" descr="Earth">
                <a:extLst>
                  <a:ext uri="{FF2B5EF4-FFF2-40B4-BE49-F238E27FC236}">
                    <a16:creationId xmlns:a16="http://schemas.microsoft.com/office/drawing/2014/main" id="{170369F1-DEA6-6B4C-B782-884F81BC2121}"/>
                  </a:ext>
                </a:extLst>
              </p:cNvPr>
              <p:cNvGraphicFramePr>
                <a:graphicFrameLocks noChangeAspect="1"/>
              </p:cNvGraphicFramePr>
              <p:nvPr>
                <p:extLst>
                  <p:ext uri="{D42A27DB-BD31-4B8C-83A1-F6EECF244321}">
                    <p14:modId xmlns:p14="http://schemas.microsoft.com/office/powerpoint/2010/main" val="3001425817"/>
                  </p:ext>
                </p:extLst>
              </p:nvPr>
            </p:nvGraphicFramePr>
            <p:xfrm>
              <a:off x="8096874" y="1589816"/>
              <a:ext cx="3502785" cy="3502786"/>
            </p:xfrm>
            <a:graphic>
              <a:graphicData uri="http://schemas.microsoft.com/office/drawing/2017/model3d">
                <am3d:model3d r:embed="rId3">
                  <am3d:spPr>
                    <a:xfrm>
                      <a:off x="0" y="0"/>
                      <a:ext cx="3502785" cy="3502786"/>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0605859" ay="2997345" az="10651331"/>
                    <am3d:postTrans dx="0" dy="0" dz="0"/>
                  </am3d:trans>
                  <am3d:raster rName="Office3DRenderer" rVer="16.0.8326">
                    <am3d:blip r:embed="rId4"/>
                  </am3d:raster>
                  <am3d:objViewport viewportSz="62187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Earth">
                <a:extLst>
                  <a:ext uri="{FF2B5EF4-FFF2-40B4-BE49-F238E27FC236}">
                    <a16:creationId xmlns:a16="http://schemas.microsoft.com/office/drawing/2014/main" id="{170369F1-DEA6-6B4C-B782-884F81BC2121}"/>
                  </a:ext>
                </a:extLst>
              </p:cNvPr>
              <p:cNvPicPr>
                <a:picLocks noGrp="1" noRot="1" noChangeAspect="1" noMove="1" noResize="1" noEditPoints="1" noAdjustHandles="1" noChangeArrowheads="1" noChangeShapeType="1" noCrop="1"/>
              </p:cNvPicPr>
              <p:nvPr/>
            </p:nvPicPr>
            <p:blipFill>
              <a:blip r:embed="rId4"/>
              <a:stretch>
                <a:fillRect/>
              </a:stretch>
            </p:blipFill>
            <p:spPr>
              <a:xfrm>
                <a:off x="8096874" y="1589816"/>
                <a:ext cx="3502785" cy="35027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Satellite">
                <a:extLst>
                  <a:ext uri="{FF2B5EF4-FFF2-40B4-BE49-F238E27FC236}">
                    <a16:creationId xmlns:a16="http://schemas.microsoft.com/office/drawing/2014/main" id="{4828CD11-9B0F-6340-9A09-798D024F8EFD}"/>
                  </a:ext>
                </a:extLst>
              </p:cNvPr>
              <p:cNvGraphicFramePr>
                <a:graphicFrameLocks noChangeAspect="1"/>
              </p:cNvGraphicFramePr>
              <p:nvPr>
                <p:extLst>
                  <p:ext uri="{D42A27DB-BD31-4B8C-83A1-F6EECF244321}">
                    <p14:modId xmlns:p14="http://schemas.microsoft.com/office/powerpoint/2010/main" val="1446584045"/>
                  </p:ext>
                </p:extLst>
              </p:nvPr>
            </p:nvGraphicFramePr>
            <p:xfrm rot="14533062">
              <a:off x="8873612" y="3139252"/>
              <a:ext cx="1127399" cy="1684764"/>
            </p:xfrm>
            <a:graphic>
              <a:graphicData uri="http://schemas.microsoft.com/office/drawing/2017/model3d">
                <am3d:model3d r:embed="rId5">
                  <am3d:spPr>
                    <a:xfrm rot="14533062">
                      <a:off x="0" y="0"/>
                      <a:ext cx="1127399" cy="1684764"/>
                    </a:xfrm>
                    <a:prstGeom prst="rect">
                      <a:avLst/>
                    </a:prstGeom>
                    <a:noFill/>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4200000" ay="633571" az="-7199999"/>
                    <am3d:postTrans dx="0" dy="0" dz="0"/>
                  </am3d:trans>
                  <am3d:raster rName="Office3DRenderer" rVer="16.0.8326">
                    <am3d:blip r:embed="rId6"/>
                  </am3d:raster>
                  <am3d:objViewport viewportSz="1862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Satellite">
                <a:extLst>
                  <a:ext uri="{FF2B5EF4-FFF2-40B4-BE49-F238E27FC236}">
                    <a16:creationId xmlns:a16="http://schemas.microsoft.com/office/drawing/2014/main" id="{4828CD11-9B0F-6340-9A09-798D024F8EFD}"/>
                  </a:ext>
                </a:extLst>
              </p:cNvPr>
              <p:cNvPicPr>
                <a:picLocks noGrp="1" noRot="1" noChangeAspect="1" noMove="1" noResize="1" noEditPoints="1" noAdjustHandles="1" noChangeArrowheads="1" noChangeShapeType="1" noCrop="1"/>
              </p:cNvPicPr>
              <p:nvPr/>
            </p:nvPicPr>
            <p:blipFill>
              <a:blip r:embed="rId6"/>
              <a:stretch>
                <a:fillRect/>
              </a:stretch>
            </p:blipFill>
            <p:spPr>
              <a:xfrm rot="14533062">
                <a:off x="8873612" y="3139252"/>
                <a:ext cx="1127399" cy="1684764"/>
              </a:xfrm>
              <a:prstGeom prst="rect">
                <a:avLst/>
              </a:prstGeom>
              <a:noFill/>
            </p:spPr>
          </p:pic>
        </mc:Fallback>
      </mc:AlternateContent>
      <mc:AlternateContent xmlns:mc="http://schemas.openxmlformats.org/markup-compatibility/2006">
        <mc:Choice xmlns:am3d="http://schemas.microsoft.com/office/drawing/2017/model3d" Requires="am3d">
          <p:graphicFrame>
            <p:nvGraphicFramePr>
              <p:cNvPr id="34" name="3D Model 33" descr="Satellite">
                <a:extLst>
                  <a:ext uri="{FF2B5EF4-FFF2-40B4-BE49-F238E27FC236}">
                    <a16:creationId xmlns:a16="http://schemas.microsoft.com/office/drawing/2014/main" id="{6AD32FE1-4D33-2D49-A10F-6B03D6DABE71}"/>
                  </a:ext>
                </a:extLst>
              </p:cNvPr>
              <p:cNvGraphicFramePr>
                <a:graphicFrameLocks noChangeAspect="1"/>
              </p:cNvGraphicFramePr>
              <p:nvPr>
                <p:extLst>
                  <p:ext uri="{D42A27DB-BD31-4B8C-83A1-F6EECF244321}">
                    <p14:modId xmlns:p14="http://schemas.microsoft.com/office/powerpoint/2010/main" val="3386708619"/>
                  </p:ext>
                </p:extLst>
              </p:nvPr>
            </p:nvGraphicFramePr>
            <p:xfrm rot="14533062">
              <a:off x="8952156" y="4030617"/>
              <a:ext cx="1127399" cy="1684764"/>
            </p:xfrm>
            <a:graphic>
              <a:graphicData uri="http://schemas.microsoft.com/office/drawing/2017/model3d">
                <am3d:model3d r:embed="rId5">
                  <am3d:spPr>
                    <a:xfrm rot="14533062">
                      <a:off x="0" y="0"/>
                      <a:ext cx="1127399" cy="1684764"/>
                    </a:xfrm>
                    <a:prstGeom prst="rect">
                      <a:avLst/>
                    </a:prstGeom>
                    <a:noFill/>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4200000" ay="633571" az="-7199999"/>
                    <am3d:postTrans dx="0" dy="0" dz="0"/>
                  </am3d:trans>
                  <am3d:raster rName="Office3DRenderer" rVer="16.0.8326">
                    <am3d:blip r:embed="rId6"/>
                  </am3d:raster>
                  <am3d:objViewport viewportSz="1862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Satellite">
                <a:extLst>
                  <a:ext uri="{FF2B5EF4-FFF2-40B4-BE49-F238E27FC236}">
                    <a16:creationId xmlns:a16="http://schemas.microsoft.com/office/drawing/2014/main" id="{6AD32FE1-4D33-2D49-A10F-6B03D6DABE71}"/>
                  </a:ext>
                </a:extLst>
              </p:cNvPr>
              <p:cNvPicPr>
                <a:picLocks noGrp="1" noRot="1" noChangeAspect="1" noMove="1" noResize="1" noEditPoints="1" noAdjustHandles="1" noChangeArrowheads="1" noChangeShapeType="1" noCrop="1"/>
              </p:cNvPicPr>
              <p:nvPr/>
            </p:nvPicPr>
            <p:blipFill>
              <a:blip r:embed="rId6"/>
              <a:stretch>
                <a:fillRect/>
              </a:stretch>
            </p:blipFill>
            <p:spPr>
              <a:xfrm rot="14533062">
                <a:off x="8952156" y="4030617"/>
                <a:ext cx="1127399" cy="1684764"/>
              </a:xfrm>
              <a:prstGeom prst="rect">
                <a:avLst/>
              </a:prstGeom>
              <a:noFill/>
            </p:spPr>
          </p:pic>
        </mc:Fallback>
      </mc:AlternateContent>
      <p:sp>
        <p:nvSpPr>
          <p:cNvPr id="12" name="TextBox 11">
            <a:extLst>
              <a:ext uri="{FF2B5EF4-FFF2-40B4-BE49-F238E27FC236}">
                <a16:creationId xmlns:a16="http://schemas.microsoft.com/office/drawing/2014/main" id="{581B95FC-EEF7-BE4E-874A-0F901C16DA30}"/>
              </a:ext>
            </a:extLst>
          </p:cNvPr>
          <p:cNvSpPr txBox="1"/>
          <p:nvPr/>
        </p:nvSpPr>
        <p:spPr>
          <a:xfrm>
            <a:off x="1974007" y="5617454"/>
            <a:ext cx="596638" cy="461665"/>
          </a:xfrm>
          <a:prstGeom prst="rect">
            <a:avLst/>
          </a:prstGeom>
          <a:noFill/>
        </p:spPr>
        <p:txBody>
          <a:bodyPr wrap="none" rtlCol="0">
            <a:spAutoFit/>
          </a:bodyPr>
          <a:lstStyle/>
          <a:p>
            <a:r>
              <a:rPr lang="en-US" sz="2400"/>
              <a:t>t=0</a:t>
            </a:r>
          </a:p>
        </p:txBody>
      </p:sp>
      <p:sp>
        <p:nvSpPr>
          <p:cNvPr id="38" name="TextBox 37">
            <a:extLst>
              <a:ext uri="{FF2B5EF4-FFF2-40B4-BE49-F238E27FC236}">
                <a16:creationId xmlns:a16="http://schemas.microsoft.com/office/drawing/2014/main" id="{F5D947B5-D5D1-314E-B9E2-8F029E5756BD}"/>
              </a:ext>
            </a:extLst>
          </p:cNvPr>
          <p:cNvSpPr txBox="1"/>
          <p:nvPr/>
        </p:nvSpPr>
        <p:spPr>
          <a:xfrm>
            <a:off x="5530018" y="5630056"/>
            <a:ext cx="752129" cy="461665"/>
          </a:xfrm>
          <a:prstGeom prst="rect">
            <a:avLst/>
          </a:prstGeom>
          <a:noFill/>
        </p:spPr>
        <p:txBody>
          <a:bodyPr wrap="none" rtlCol="0">
            <a:spAutoFit/>
          </a:bodyPr>
          <a:lstStyle/>
          <a:p>
            <a:r>
              <a:rPr lang="en-US" sz="2400"/>
              <a:t>t=15</a:t>
            </a:r>
          </a:p>
        </p:txBody>
      </p:sp>
      <p:sp>
        <p:nvSpPr>
          <p:cNvPr id="18" name="Oval 17">
            <a:extLst>
              <a:ext uri="{FF2B5EF4-FFF2-40B4-BE49-F238E27FC236}">
                <a16:creationId xmlns:a16="http://schemas.microsoft.com/office/drawing/2014/main" id="{0F237E17-8A9C-AF44-9638-5AAC32043426}"/>
              </a:ext>
            </a:extLst>
          </p:cNvPr>
          <p:cNvSpPr/>
          <p:nvPr/>
        </p:nvSpPr>
        <p:spPr>
          <a:xfrm>
            <a:off x="8973158" y="3544013"/>
            <a:ext cx="942761" cy="87524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38694F2-18AF-5240-A09B-929913E0F2C7}"/>
              </a:ext>
            </a:extLst>
          </p:cNvPr>
          <p:cNvSpPr/>
          <p:nvPr/>
        </p:nvSpPr>
        <p:spPr>
          <a:xfrm>
            <a:off x="9072469" y="4479893"/>
            <a:ext cx="880926" cy="861383"/>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C649745D-15BF-614A-8C9C-AF7F2533B4EC}"/>
              </a:ext>
            </a:extLst>
          </p:cNvPr>
          <p:cNvSpPr/>
          <p:nvPr/>
        </p:nvSpPr>
        <p:spPr>
          <a:xfrm flipH="1">
            <a:off x="9358787" y="1514074"/>
            <a:ext cx="880927" cy="4031050"/>
          </a:xfrm>
          <a:prstGeom prst="arc">
            <a:avLst>
              <a:gd name="adj1" fmla="val 16200000"/>
              <a:gd name="adj2" fmla="val 518094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4">
            <a:extLst>
              <a:ext uri="{FF2B5EF4-FFF2-40B4-BE49-F238E27FC236}">
                <a16:creationId xmlns:a16="http://schemas.microsoft.com/office/drawing/2014/main" id="{85BC7E24-F371-0542-A41F-77DBA997F4D0}"/>
              </a:ext>
            </a:extLst>
          </p:cNvPr>
          <p:cNvPicPr>
            <a:picLocks noChangeAspect="1"/>
          </p:cNvPicPr>
          <p:nvPr/>
        </p:nvPicPr>
        <p:blipFill>
          <a:blip r:embed="rId7"/>
          <a:stretch>
            <a:fillRect/>
          </a:stretch>
        </p:blipFill>
        <p:spPr>
          <a:xfrm>
            <a:off x="568825" y="1369587"/>
            <a:ext cx="3761222" cy="4188832"/>
          </a:xfrm>
          <a:prstGeom prst="rect">
            <a:avLst/>
          </a:prstGeom>
        </p:spPr>
      </p:pic>
      <p:pic>
        <p:nvPicPr>
          <p:cNvPr id="26" name="Picture 25">
            <a:extLst>
              <a:ext uri="{FF2B5EF4-FFF2-40B4-BE49-F238E27FC236}">
                <a16:creationId xmlns:a16="http://schemas.microsoft.com/office/drawing/2014/main" id="{41008EAC-05CD-024C-A522-E8AD2D75BD60}"/>
              </a:ext>
            </a:extLst>
          </p:cNvPr>
          <p:cNvPicPr>
            <a:picLocks noChangeAspect="1"/>
          </p:cNvPicPr>
          <p:nvPr/>
        </p:nvPicPr>
        <p:blipFill>
          <a:blip r:embed="rId8"/>
          <a:stretch>
            <a:fillRect/>
          </a:stretch>
        </p:blipFill>
        <p:spPr>
          <a:xfrm>
            <a:off x="4238759" y="1388864"/>
            <a:ext cx="3761222" cy="4241192"/>
          </a:xfrm>
          <a:prstGeom prst="rect">
            <a:avLst/>
          </a:prstGeom>
        </p:spPr>
      </p:pic>
      <p:sp>
        <p:nvSpPr>
          <p:cNvPr id="3" name="Rounded Rectangle 2">
            <a:extLst>
              <a:ext uri="{FF2B5EF4-FFF2-40B4-BE49-F238E27FC236}">
                <a16:creationId xmlns:a16="http://schemas.microsoft.com/office/drawing/2014/main" id="{02F56D04-5558-044F-B8C6-0422D7A8E2AC}"/>
              </a:ext>
            </a:extLst>
          </p:cNvPr>
          <p:cNvSpPr/>
          <p:nvPr/>
        </p:nvSpPr>
        <p:spPr>
          <a:xfrm>
            <a:off x="1511560" y="3606075"/>
            <a:ext cx="4770588" cy="788437"/>
          </a:xfrm>
          <a:prstGeom prst="roundRect">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Tree>
    <p:extLst>
      <p:ext uri="{BB962C8B-B14F-4D97-AF65-F5344CB8AC3E}">
        <p14:creationId xmlns:p14="http://schemas.microsoft.com/office/powerpoint/2010/main" val="33254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40000" fill="hold"/>
                                        <p:tgtEl>
                                          <p:spTgt spid="31"/>
                                        </p:tgtEl>
                                        <p:attrNameLst>
                                          <p:attrName>3d.view.rotation.y</p:attrName>
                                        </p:attrNameLst>
                                      </p:cBhvr>
                                    </p:animRot>
                                  </p:childTnLst>
                                </p:cTn>
                              </p:par>
                              <p:par>
                                <p:cTn id="7" presetID="0" presetClass="path" presetSubtype="0" repeatCount="indefinite" fill="hold" nodeType="withEffect">
                                  <p:stCondLst>
                                    <p:cond delay="0"/>
                                  </p:stCondLst>
                                  <p:childTnLst>
                                    <p:animMotion origin="layout" path="M -0.00248 0.00347 L -0.00677 -0.33125 " pathEditMode="relative" rAng="0" ptsTypes="AA">
                                      <p:cBhvr>
                                        <p:cTn id="8" dur="8000" fill="hold"/>
                                        <p:tgtEl>
                                          <p:spTgt spid="33"/>
                                        </p:tgtEl>
                                        <p:attrNameLst>
                                          <p:attrName>ppt_x</p:attrName>
                                          <p:attrName>ppt_y</p:attrName>
                                        </p:attrNameLst>
                                      </p:cBhvr>
                                      <p:rCtr x="-221" y="-16736"/>
                                    </p:animMotion>
                                  </p:childTnLst>
                                </p:cTn>
                              </p:par>
                              <p:par>
                                <p:cTn id="9" presetID="37" presetClass="emph" presetSubtype="128" repeatCount="indefinite" fill="hold" nodeType="withEffect">
                                  <p:stCondLst>
                                    <p:cond delay="0"/>
                                  </p:stCondLst>
                                  <p:childTnLst>
                                    <p:animRot by="5400000">
                                      <p:cBhvr>
                                        <p:cTn id="10" dur="8000" fill="hold"/>
                                        <p:tgtEl>
                                          <p:spTgt spid="33"/>
                                        </p:tgtEl>
                                        <p:attrNameLst>
                                          <p:attrName>3d.view.rotation.y</p:attrName>
                                        </p:attrNameLst>
                                      </p:cBhvr>
                                    </p:animRot>
                                  </p:childTnLst>
                                </p:cTn>
                              </p:par>
                              <p:par>
                                <p:cTn id="11" presetID="0" presetClass="path" presetSubtype="0" repeatCount="indefinite" fill="hold" nodeType="withEffect">
                                  <p:stCondLst>
                                    <p:cond delay="0"/>
                                  </p:stCondLst>
                                  <p:childTnLst>
                                    <p:animMotion origin="layout" path="M -0.00248 0.00347 L -0.00677 -0.33125 " pathEditMode="relative" rAng="0" ptsTypes="AA">
                                      <p:cBhvr>
                                        <p:cTn id="12" dur="8000" fill="hold"/>
                                        <p:tgtEl>
                                          <p:spTgt spid="34"/>
                                        </p:tgtEl>
                                        <p:attrNameLst>
                                          <p:attrName>ppt_x</p:attrName>
                                          <p:attrName>ppt_y</p:attrName>
                                        </p:attrNameLst>
                                      </p:cBhvr>
                                      <p:rCtr x="-221" y="-16736"/>
                                    </p:animMotion>
                                  </p:childTnLst>
                                </p:cTn>
                              </p:par>
                              <p:par>
                                <p:cTn id="13" presetID="37" presetClass="emph" presetSubtype="128" repeatCount="indefinite" fill="hold" nodeType="withEffect">
                                  <p:stCondLst>
                                    <p:cond delay="0"/>
                                  </p:stCondLst>
                                  <p:childTnLst>
                                    <p:animRot by="5400000">
                                      <p:cBhvr>
                                        <p:cTn id="14" dur="8000" fill="hold"/>
                                        <p:tgtEl>
                                          <p:spTgt spid="34"/>
                                        </p:tgtEl>
                                        <p:attrNameLst>
                                          <p:attrName>3d.view.rotation.y</p:attrName>
                                        </p:attrNameLst>
                                      </p:cBhvr>
                                    </p:animRot>
                                  </p:childTnLst>
                                </p:cTn>
                              </p:par>
                              <p:par>
                                <p:cTn id="15" presetID="0" presetClass="path" presetSubtype="0" repeatCount="indefinite" fill="hold" grpId="0" nodeType="withEffect">
                                  <p:stCondLst>
                                    <p:cond delay="0"/>
                                  </p:stCondLst>
                                  <p:childTnLst>
                                    <p:animMotion origin="layout" path="M 6.25E-7 0.00439 L -0.00755 -0.32547 " pathEditMode="relative" rAng="0" ptsTypes="AA">
                                      <p:cBhvr>
                                        <p:cTn id="16" dur="8000" fill="hold"/>
                                        <p:tgtEl>
                                          <p:spTgt spid="18"/>
                                        </p:tgtEl>
                                        <p:attrNameLst>
                                          <p:attrName>ppt_x</p:attrName>
                                          <p:attrName>ppt_y</p:attrName>
                                        </p:attrNameLst>
                                      </p:cBhvr>
                                      <p:rCtr x="-378" y="-16505"/>
                                    </p:animMotion>
                                  </p:childTnLst>
                                </p:cTn>
                              </p:par>
                              <p:par>
                                <p:cTn id="17" presetID="0" presetClass="path" presetSubtype="0" repeatCount="indefinite" fill="hold" grpId="0" nodeType="withEffect">
                                  <p:stCondLst>
                                    <p:cond delay="0"/>
                                  </p:stCondLst>
                                  <p:childTnLst>
                                    <p:animMotion origin="layout" path="M 1.66667E-6 0.0044 L -0.00755 -0.32546 " pathEditMode="relative" rAng="0" ptsTypes="AA">
                                      <p:cBhvr>
                                        <p:cTn id="18" dur="8000" fill="hold"/>
                                        <p:tgtEl>
                                          <p:spTgt spid="40"/>
                                        </p:tgtEl>
                                        <p:attrNameLst>
                                          <p:attrName>ppt_x</p:attrName>
                                          <p:attrName>ppt_y</p:attrName>
                                        </p:attrNameLst>
                                      </p:cBhvr>
                                      <p:rCtr x="-378" y="-16505"/>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500"/>
                            </p:stCondLst>
                            <p:childTnLst>
                              <p:par>
                                <p:cTn id="34" presetID="10" presetClass="entr" presetSubtype="0" fill="hold" grpId="0" nodeType="afterEffect">
                                  <p:stCondLst>
                                    <p:cond delay="20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8" grpId="0"/>
      <p:bldP spid="18" grpId="0" animBg="1"/>
      <p:bldP spid="40"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6F94-5F6B-880E-96DB-E51D440E16E6}"/>
              </a:ext>
            </a:extLst>
          </p:cNvPr>
          <p:cNvSpPr>
            <a:spLocks noGrp="1"/>
          </p:cNvSpPr>
          <p:nvPr>
            <p:ph type="title"/>
          </p:nvPr>
        </p:nvSpPr>
        <p:spPr>
          <a:xfrm>
            <a:off x="838200" y="0"/>
            <a:ext cx="10515600" cy="1710418"/>
          </a:xfrm>
        </p:spPr>
        <p:txBody>
          <a:bodyPr/>
          <a:lstStyle/>
          <a:p>
            <a:r>
              <a:rPr lang="en-US" i="1"/>
              <a:t>Relayed fetch </a:t>
            </a:r>
            <a:r>
              <a:rPr lang="en-US"/>
              <a:t>from neighbors as needed</a:t>
            </a:r>
          </a:p>
        </p:txBody>
      </p:sp>
      <p:cxnSp>
        <p:nvCxnSpPr>
          <p:cNvPr id="38" name="Straight Connector 37">
            <a:extLst>
              <a:ext uri="{FF2B5EF4-FFF2-40B4-BE49-F238E27FC236}">
                <a16:creationId xmlns:a16="http://schemas.microsoft.com/office/drawing/2014/main" id="{3E8FB0AC-C467-FF4D-BFB0-937C46376A66}"/>
              </a:ext>
            </a:extLst>
          </p:cNvPr>
          <p:cNvCxnSpPr>
            <a:cxnSpLocks/>
          </p:cNvCxnSpPr>
          <p:nvPr/>
        </p:nvCxnSpPr>
        <p:spPr>
          <a:xfrm>
            <a:off x="3168592" y="233680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8D0CC2-086D-AB41-A82A-D752606B891D}"/>
              </a:ext>
            </a:extLst>
          </p:cNvPr>
          <p:cNvCxnSpPr>
            <a:cxnSpLocks/>
          </p:cNvCxnSpPr>
          <p:nvPr/>
        </p:nvCxnSpPr>
        <p:spPr>
          <a:xfrm>
            <a:off x="3168592" y="371794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43E211-5102-AB48-BDEB-1E3F29A4004E}"/>
              </a:ext>
            </a:extLst>
          </p:cNvPr>
          <p:cNvCxnSpPr>
            <a:cxnSpLocks/>
          </p:cNvCxnSpPr>
          <p:nvPr/>
        </p:nvCxnSpPr>
        <p:spPr>
          <a:xfrm>
            <a:off x="5917121" y="227989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97AE60E-33DC-0C47-AEAB-326001DF48BD}"/>
              </a:ext>
            </a:extLst>
          </p:cNvPr>
          <p:cNvCxnSpPr>
            <a:cxnSpLocks/>
          </p:cNvCxnSpPr>
          <p:nvPr/>
        </p:nvCxnSpPr>
        <p:spPr>
          <a:xfrm>
            <a:off x="5917121" y="366103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8AC62-B0DA-0842-A7A4-F92EEB95709B}"/>
              </a:ext>
            </a:extLst>
          </p:cNvPr>
          <p:cNvCxnSpPr>
            <a:cxnSpLocks/>
          </p:cNvCxnSpPr>
          <p:nvPr/>
        </p:nvCxnSpPr>
        <p:spPr>
          <a:xfrm>
            <a:off x="8504088" y="2322286"/>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15F885-E507-2840-AB75-F161328719FF}"/>
              </a:ext>
            </a:extLst>
          </p:cNvPr>
          <p:cNvCxnSpPr>
            <a:cxnSpLocks/>
          </p:cNvCxnSpPr>
          <p:nvPr/>
        </p:nvCxnSpPr>
        <p:spPr>
          <a:xfrm>
            <a:off x="8504088" y="3703434"/>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8A9A328-0F42-BC4C-81D7-21449B7EB221}"/>
              </a:ext>
            </a:extLst>
          </p:cNvPr>
          <p:cNvCxnSpPr>
            <a:cxnSpLocks/>
          </p:cNvCxnSpPr>
          <p:nvPr/>
        </p:nvCxnSpPr>
        <p:spPr>
          <a:xfrm flipH="1">
            <a:off x="3536193" y="2279890"/>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30A9FAA-2F59-244F-A635-7EAFE9B39AA2}"/>
              </a:ext>
            </a:extLst>
          </p:cNvPr>
          <p:cNvCxnSpPr>
            <a:cxnSpLocks/>
          </p:cNvCxnSpPr>
          <p:nvPr/>
        </p:nvCxnSpPr>
        <p:spPr>
          <a:xfrm flipH="1">
            <a:off x="3561391" y="3669443"/>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0DF898-7398-054D-9336-9208B188C240}"/>
              </a:ext>
            </a:extLst>
          </p:cNvPr>
          <p:cNvCxnSpPr>
            <a:cxnSpLocks/>
          </p:cNvCxnSpPr>
          <p:nvPr/>
        </p:nvCxnSpPr>
        <p:spPr>
          <a:xfrm flipH="1">
            <a:off x="3561392"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D3B9D2-29CD-BB45-B68E-5C2C851045ED}"/>
              </a:ext>
            </a:extLst>
          </p:cNvPr>
          <p:cNvCxnSpPr>
            <a:cxnSpLocks/>
          </p:cNvCxnSpPr>
          <p:nvPr/>
        </p:nvCxnSpPr>
        <p:spPr>
          <a:xfrm flipH="1">
            <a:off x="6337680" y="2300517"/>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E94FCE-5EC3-7E4F-8D2A-EF2990D1C824}"/>
              </a:ext>
            </a:extLst>
          </p:cNvPr>
          <p:cNvCxnSpPr>
            <a:cxnSpLocks/>
          </p:cNvCxnSpPr>
          <p:nvPr/>
        </p:nvCxnSpPr>
        <p:spPr>
          <a:xfrm flipH="1">
            <a:off x="6275293" y="3674408"/>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40BB84-E0E8-EB4F-B94D-38264AC8C254}"/>
              </a:ext>
            </a:extLst>
          </p:cNvPr>
          <p:cNvCxnSpPr>
            <a:cxnSpLocks/>
          </p:cNvCxnSpPr>
          <p:nvPr/>
        </p:nvCxnSpPr>
        <p:spPr>
          <a:xfrm flipH="1">
            <a:off x="6275293"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A060667-B9F0-5D45-BF87-CC85E94FACA6}"/>
              </a:ext>
            </a:extLst>
          </p:cNvPr>
          <p:cNvCxnSpPr>
            <a:cxnSpLocks/>
          </p:cNvCxnSpPr>
          <p:nvPr/>
        </p:nvCxnSpPr>
        <p:spPr>
          <a:xfrm flipV="1">
            <a:off x="8525915" y="1483857"/>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A7FFACF-07FA-534A-BB24-81D963A6B4B7}"/>
              </a:ext>
            </a:extLst>
          </p:cNvPr>
          <p:cNvCxnSpPr>
            <a:cxnSpLocks/>
          </p:cNvCxnSpPr>
          <p:nvPr/>
        </p:nvCxnSpPr>
        <p:spPr>
          <a:xfrm flipV="1">
            <a:off x="8504875" y="5050970"/>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91B49C2-785E-0C44-B017-F7DE32E8B057}"/>
              </a:ext>
            </a:extLst>
          </p:cNvPr>
          <p:cNvCxnSpPr>
            <a:cxnSpLocks/>
          </p:cNvCxnSpPr>
          <p:nvPr/>
        </p:nvCxnSpPr>
        <p:spPr>
          <a:xfrm flipV="1">
            <a:off x="5930407" y="1412481"/>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CE0F15-B987-244B-976C-FA6693E05768}"/>
              </a:ext>
            </a:extLst>
          </p:cNvPr>
          <p:cNvCxnSpPr>
            <a:cxnSpLocks/>
          </p:cNvCxnSpPr>
          <p:nvPr/>
        </p:nvCxnSpPr>
        <p:spPr>
          <a:xfrm flipV="1">
            <a:off x="5930407"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502DA5F-4259-7D44-A5F3-2FE4BAF22FE7}"/>
              </a:ext>
            </a:extLst>
          </p:cNvPr>
          <p:cNvCxnSpPr>
            <a:cxnSpLocks/>
          </p:cNvCxnSpPr>
          <p:nvPr/>
        </p:nvCxnSpPr>
        <p:spPr>
          <a:xfrm flipV="1">
            <a:off x="3168592"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E1727A5-B84D-B648-A4BE-479ADC3BEF9B}"/>
              </a:ext>
            </a:extLst>
          </p:cNvPr>
          <p:cNvCxnSpPr>
            <a:cxnSpLocks/>
          </p:cNvCxnSpPr>
          <p:nvPr/>
        </p:nvCxnSpPr>
        <p:spPr>
          <a:xfrm flipV="1">
            <a:off x="3206153" y="1442844"/>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33389CC-20EB-D94A-AF8C-C4793233F232}"/>
              </a:ext>
            </a:extLst>
          </p:cNvPr>
          <p:cNvCxnSpPr>
            <a:cxnSpLocks/>
          </p:cNvCxnSpPr>
          <p:nvPr/>
        </p:nvCxnSpPr>
        <p:spPr>
          <a:xfrm>
            <a:off x="8874847" y="2326639"/>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2AE7B1-F1E0-534F-AD2C-FFF52C36258B}"/>
              </a:ext>
            </a:extLst>
          </p:cNvPr>
          <p:cNvCxnSpPr>
            <a:cxnSpLocks/>
          </p:cNvCxnSpPr>
          <p:nvPr/>
        </p:nvCxnSpPr>
        <p:spPr>
          <a:xfrm>
            <a:off x="8874847" y="3639490"/>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359F01-3096-584E-9D45-D6BA5469788C}"/>
              </a:ext>
            </a:extLst>
          </p:cNvPr>
          <p:cNvCxnSpPr>
            <a:cxnSpLocks/>
          </p:cNvCxnSpPr>
          <p:nvPr/>
        </p:nvCxnSpPr>
        <p:spPr>
          <a:xfrm>
            <a:off x="8874846" y="494937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6D965AE-5D06-7244-A0AC-229923BF40C2}"/>
              </a:ext>
            </a:extLst>
          </p:cNvPr>
          <p:cNvGrpSpPr/>
          <p:nvPr/>
        </p:nvGrpSpPr>
        <p:grpSpPr>
          <a:xfrm>
            <a:off x="5511600" y="1724400"/>
            <a:ext cx="3399942" cy="2246466"/>
            <a:chOff x="5909778" y="1730595"/>
            <a:chExt cx="3399942" cy="2246466"/>
          </a:xfrm>
        </p:grpSpPr>
        <p:pic>
          <p:nvPicPr>
            <p:cNvPr id="62" name="Graphic 61" descr="Satellite with solid fill">
              <a:extLst>
                <a:ext uri="{FF2B5EF4-FFF2-40B4-BE49-F238E27FC236}">
                  <a16:creationId xmlns:a16="http://schemas.microsoft.com/office/drawing/2014/main" id="{992B6D07-1D6C-7D44-B924-E73A077C4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911035" y="3053780"/>
              <a:ext cx="812976" cy="880885"/>
            </a:xfrm>
            <a:prstGeom prst="rect">
              <a:avLst/>
            </a:prstGeom>
          </p:spPr>
        </p:pic>
        <p:pic>
          <p:nvPicPr>
            <p:cNvPr id="65" name="Graphic 64" descr="Satellite with solid fill">
              <a:extLst>
                <a:ext uri="{FF2B5EF4-FFF2-40B4-BE49-F238E27FC236}">
                  <a16:creationId xmlns:a16="http://schemas.microsoft.com/office/drawing/2014/main" id="{1B0C5AC4-CF05-5448-8F07-98A0EC2A0C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00000">
              <a:off x="5909778" y="1730595"/>
              <a:ext cx="812976" cy="880885"/>
            </a:xfrm>
            <a:prstGeom prst="rect">
              <a:avLst/>
            </a:prstGeom>
          </p:spPr>
        </p:pic>
        <p:pic>
          <p:nvPicPr>
            <p:cNvPr id="83" name="Graphic 82" descr="Satellite with solid fill">
              <a:extLst>
                <a:ext uri="{FF2B5EF4-FFF2-40B4-BE49-F238E27FC236}">
                  <a16:creationId xmlns:a16="http://schemas.microsoft.com/office/drawing/2014/main" id="{36D95D26-8172-004E-87B8-E73A9B6276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8496744" y="3096176"/>
              <a:ext cx="812976" cy="880885"/>
            </a:xfrm>
            <a:prstGeom prst="rect">
              <a:avLst/>
            </a:prstGeom>
          </p:spPr>
        </p:pic>
        <p:pic>
          <p:nvPicPr>
            <p:cNvPr id="84" name="Graphic 83" descr="Satellite with solid fill">
              <a:extLst>
                <a:ext uri="{FF2B5EF4-FFF2-40B4-BE49-F238E27FC236}">
                  <a16:creationId xmlns:a16="http://schemas.microsoft.com/office/drawing/2014/main" id="{3113C63B-901E-D045-BDD5-158FA47B6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8496744" y="1787317"/>
              <a:ext cx="812976" cy="880885"/>
            </a:xfrm>
            <a:prstGeom prst="rect">
              <a:avLst/>
            </a:prstGeom>
          </p:spPr>
        </p:pic>
      </p:grpSp>
      <p:grpSp>
        <p:nvGrpSpPr>
          <p:cNvPr id="86" name="Group 85">
            <a:extLst>
              <a:ext uri="{FF2B5EF4-FFF2-40B4-BE49-F238E27FC236}">
                <a16:creationId xmlns:a16="http://schemas.microsoft.com/office/drawing/2014/main" id="{AC823A09-4E77-2440-902B-C9BC17DECF78}"/>
              </a:ext>
            </a:extLst>
          </p:cNvPr>
          <p:cNvGrpSpPr/>
          <p:nvPr/>
        </p:nvGrpSpPr>
        <p:grpSpPr>
          <a:xfrm>
            <a:off x="2761200" y="1782000"/>
            <a:ext cx="6148473" cy="3527254"/>
            <a:chOff x="2762104" y="1780245"/>
            <a:chExt cx="6148473" cy="3527254"/>
          </a:xfrm>
        </p:grpSpPr>
        <p:pic>
          <p:nvPicPr>
            <p:cNvPr id="87" name="Graphic 86" descr="Satellite with solid fill">
              <a:extLst>
                <a:ext uri="{FF2B5EF4-FFF2-40B4-BE49-F238E27FC236}">
                  <a16:creationId xmlns:a16="http://schemas.microsoft.com/office/drawing/2014/main" id="{99A53A90-1831-C34B-83F9-260A5A5BF2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00000">
              <a:off x="5510634" y="4369704"/>
              <a:ext cx="812976" cy="880885"/>
            </a:xfrm>
            <a:prstGeom prst="rect">
              <a:avLst/>
            </a:prstGeom>
          </p:spPr>
        </p:pic>
        <p:pic>
          <p:nvPicPr>
            <p:cNvPr id="88" name="Graphic 87" descr="Satellite with solid fill">
              <a:extLst>
                <a:ext uri="{FF2B5EF4-FFF2-40B4-BE49-F238E27FC236}">
                  <a16:creationId xmlns:a16="http://schemas.microsoft.com/office/drawing/2014/main" id="{14034B54-DAE8-6C41-A415-D32D780669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8097601" y="4412100"/>
              <a:ext cx="812976" cy="880885"/>
            </a:xfrm>
            <a:prstGeom prst="rect">
              <a:avLst/>
            </a:prstGeom>
          </p:spPr>
        </p:pic>
        <p:pic>
          <p:nvPicPr>
            <p:cNvPr id="89" name="Graphic 88" descr="Satellite with solid fill">
              <a:extLst>
                <a:ext uri="{FF2B5EF4-FFF2-40B4-BE49-F238E27FC236}">
                  <a16:creationId xmlns:a16="http://schemas.microsoft.com/office/drawing/2014/main" id="{BEEE2EF4-79F5-2E4E-B325-CA94BE8650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2762104" y="3103430"/>
              <a:ext cx="812976" cy="880885"/>
            </a:xfrm>
            <a:prstGeom prst="rect">
              <a:avLst/>
            </a:prstGeom>
          </p:spPr>
        </p:pic>
        <p:pic>
          <p:nvPicPr>
            <p:cNvPr id="91" name="Graphic 90" descr="Satellite with solid fill">
              <a:extLst>
                <a:ext uri="{FF2B5EF4-FFF2-40B4-BE49-F238E27FC236}">
                  <a16:creationId xmlns:a16="http://schemas.microsoft.com/office/drawing/2014/main" id="{7181CCE1-8C7C-C845-9F04-EFEFA827B9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2762105" y="4426614"/>
              <a:ext cx="812976" cy="880885"/>
            </a:xfrm>
            <a:prstGeom prst="rect">
              <a:avLst/>
            </a:prstGeom>
          </p:spPr>
        </p:pic>
        <p:pic>
          <p:nvPicPr>
            <p:cNvPr id="92" name="Graphic 91" descr="Satellite with solid fill">
              <a:extLst>
                <a:ext uri="{FF2B5EF4-FFF2-40B4-BE49-F238E27FC236}">
                  <a16:creationId xmlns:a16="http://schemas.microsoft.com/office/drawing/2014/main" id="{BE787738-5126-E540-BB9F-C37238E6CF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2762105" y="1780245"/>
              <a:ext cx="812976" cy="880885"/>
            </a:xfrm>
            <a:prstGeom prst="rect">
              <a:avLst/>
            </a:prstGeom>
          </p:spPr>
        </p:pic>
      </p:grpSp>
      <p:pic>
        <p:nvPicPr>
          <p:cNvPr id="63" name="Graphic 62" descr="User outline">
            <a:extLst>
              <a:ext uri="{FF2B5EF4-FFF2-40B4-BE49-F238E27FC236}">
                <a16:creationId xmlns:a16="http://schemas.microsoft.com/office/drawing/2014/main" id="{E5B6B83F-0C11-D74E-96DF-CA7FFBAFA6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83057" y="5703910"/>
            <a:ext cx="827409" cy="827409"/>
          </a:xfrm>
          <a:prstGeom prst="rect">
            <a:avLst/>
          </a:prstGeom>
        </p:spPr>
      </p:pic>
      <p:cxnSp>
        <p:nvCxnSpPr>
          <p:cNvPr id="64" name="Straight Connector 63">
            <a:extLst>
              <a:ext uri="{FF2B5EF4-FFF2-40B4-BE49-F238E27FC236}">
                <a16:creationId xmlns:a16="http://schemas.microsoft.com/office/drawing/2014/main" id="{E3C908E1-B076-FA40-B24E-7C53A6946FAC}"/>
              </a:ext>
            </a:extLst>
          </p:cNvPr>
          <p:cNvCxnSpPr/>
          <p:nvPr/>
        </p:nvCxnSpPr>
        <p:spPr>
          <a:xfrm flipV="1">
            <a:off x="7376715" y="5091966"/>
            <a:ext cx="768350" cy="81532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47B6C9C-4540-6B45-9D64-95E8E158AC6D}"/>
              </a:ext>
            </a:extLst>
          </p:cNvPr>
          <p:cNvGrpSpPr/>
          <p:nvPr/>
        </p:nvGrpSpPr>
        <p:grpSpPr>
          <a:xfrm>
            <a:off x="6323630" y="5103021"/>
            <a:ext cx="878643" cy="878643"/>
            <a:chOff x="6323630" y="5103021"/>
            <a:chExt cx="878643" cy="878643"/>
          </a:xfrm>
        </p:grpSpPr>
        <p:pic>
          <p:nvPicPr>
            <p:cNvPr id="69" name="Graphic 68" descr="Thought bubble outline">
              <a:extLst>
                <a:ext uri="{FF2B5EF4-FFF2-40B4-BE49-F238E27FC236}">
                  <a16:creationId xmlns:a16="http://schemas.microsoft.com/office/drawing/2014/main" id="{3B1012F2-5A2B-B846-ACB6-137971985B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6323630" y="5103021"/>
              <a:ext cx="878643" cy="878643"/>
            </a:xfrm>
            <a:prstGeom prst="rect">
              <a:avLst/>
            </a:prstGeom>
          </p:spPr>
        </p:pic>
        <p:pic>
          <p:nvPicPr>
            <p:cNvPr id="70" name="Graphic 69" descr="Folder Search outline">
              <a:extLst>
                <a:ext uri="{FF2B5EF4-FFF2-40B4-BE49-F238E27FC236}">
                  <a16:creationId xmlns:a16="http://schemas.microsoft.com/office/drawing/2014/main" id="{0B6485F5-BD60-C749-B005-EAED6714D5F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45159" y="5224042"/>
              <a:ext cx="461169" cy="461169"/>
            </a:xfrm>
            <a:prstGeom prst="rect">
              <a:avLst/>
            </a:prstGeom>
          </p:spPr>
        </p:pic>
      </p:grpSp>
      <p:sp>
        <p:nvSpPr>
          <p:cNvPr id="74" name="TextBox 73">
            <a:extLst>
              <a:ext uri="{FF2B5EF4-FFF2-40B4-BE49-F238E27FC236}">
                <a16:creationId xmlns:a16="http://schemas.microsoft.com/office/drawing/2014/main" id="{1111735E-B124-824A-8040-C2BC34733918}"/>
              </a:ext>
            </a:extLst>
          </p:cNvPr>
          <p:cNvSpPr txBox="1"/>
          <p:nvPr/>
        </p:nvSpPr>
        <p:spPr>
          <a:xfrm>
            <a:off x="6466666" y="6365352"/>
            <a:ext cx="1554849" cy="369332"/>
          </a:xfrm>
          <a:prstGeom prst="rect">
            <a:avLst/>
          </a:prstGeom>
          <a:noFill/>
        </p:spPr>
        <p:txBody>
          <a:bodyPr wrap="none" rtlCol="0">
            <a:spAutoFit/>
          </a:bodyPr>
          <a:lstStyle/>
          <a:p>
            <a:r>
              <a:rPr lang="en-US"/>
              <a:t>I want yellow! </a:t>
            </a:r>
          </a:p>
        </p:txBody>
      </p:sp>
      <p:pic>
        <p:nvPicPr>
          <p:cNvPr id="75" name="Graphic 74" descr="Document with solid fill">
            <a:extLst>
              <a:ext uri="{FF2B5EF4-FFF2-40B4-BE49-F238E27FC236}">
                <a16:creationId xmlns:a16="http://schemas.microsoft.com/office/drawing/2014/main" id="{DD846C06-0424-0C4C-8579-5CF1E1B795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561391" y="4351474"/>
            <a:ext cx="394877" cy="394877"/>
          </a:xfrm>
          <a:prstGeom prst="rect">
            <a:avLst/>
          </a:prstGeom>
        </p:spPr>
      </p:pic>
      <p:cxnSp>
        <p:nvCxnSpPr>
          <p:cNvPr id="66" name="Straight Arrow Connector 65">
            <a:extLst>
              <a:ext uri="{FF2B5EF4-FFF2-40B4-BE49-F238E27FC236}">
                <a16:creationId xmlns:a16="http://schemas.microsoft.com/office/drawing/2014/main" id="{F3DA6ADA-BE99-9A4C-BDE9-05890579D0E0}"/>
              </a:ext>
            </a:extLst>
          </p:cNvPr>
          <p:cNvCxnSpPr>
            <a:cxnSpLocks/>
          </p:cNvCxnSpPr>
          <p:nvPr/>
        </p:nvCxnSpPr>
        <p:spPr>
          <a:xfrm flipH="1">
            <a:off x="3611017" y="4794346"/>
            <a:ext cx="4602480"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45E9930-F821-0941-A195-8B5F3C9D9196}"/>
              </a:ext>
            </a:extLst>
          </p:cNvPr>
          <p:cNvCxnSpPr>
            <a:cxnSpLocks/>
          </p:cNvCxnSpPr>
          <p:nvPr/>
        </p:nvCxnSpPr>
        <p:spPr>
          <a:xfrm>
            <a:off x="9759574" y="3912826"/>
            <a:ext cx="487511" cy="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243814C-13B5-8B44-BCC9-2F273B236BC1}"/>
              </a:ext>
            </a:extLst>
          </p:cNvPr>
          <p:cNvSpPr txBox="1"/>
          <p:nvPr/>
        </p:nvSpPr>
        <p:spPr>
          <a:xfrm>
            <a:off x="10202902" y="3667902"/>
            <a:ext cx="2102050" cy="461665"/>
          </a:xfrm>
          <a:prstGeom prst="rect">
            <a:avLst/>
          </a:prstGeom>
          <a:noFill/>
        </p:spPr>
        <p:txBody>
          <a:bodyPr wrap="none" rtlCol="0">
            <a:spAutoFit/>
          </a:bodyPr>
          <a:lstStyle/>
          <a:p>
            <a:r>
              <a:rPr lang="en-US" sz="2400"/>
              <a:t>Inter-orbital ISL</a:t>
            </a:r>
          </a:p>
        </p:txBody>
      </p:sp>
      <p:cxnSp>
        <p:nvCxnSpPr>
          <p:cNvPr id="72" name="Straight Connector 71">
            <a:extLst>
              <a:ext uri="{FF2B5EF4-FFF2-40B4-BE49-F238E27FC236}">
                <a16:creationId xmlns:a16="http://schemas.microsoft.com/office/drawing/2014/main" id="{76B6FFC2-6559-1647-8CDD-4CBD5D658629}"/>
              </a:ext>
            </a:extLst>
          </p:cNvPr>
          <p:cNvCxnSpPr>
            <a:cxnSpLocks/>
          </p:cNvCxnSpPr>
          <p:nvPr/>
        </p:nvCxnSpPr>
        <p:spPr>
          <a:xfrm flipH="1">
            <a:off x="9760329" y="3293387"/>
            <a:ext cx="486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0389565-EC38-4042-B01A-1D0B6D4B853A}"/>
              </a:ext>
            </a:extLst>
          </p:cNvPr>
          <p:cNvSpPr txBox="1"/>
          <p:nvPr/>
        </p:nvSpPr>
        <p:spPr>
          <a:xfrm>
            <a:off x="10202581" y="3040588"/>
            <a:ext cx="2101729" cy="461665"/>
          </a:xfrm>
          <a:prstGeom prst="rect">
            <a:avLst/>
          </a:prstGeom>
          <a:noFill/>
        </p:spPr>
        <p:txBody>
          <a:bodyPr wrap="none" rtlCol="0">
            <a:spAutoFit/>
          </a:bodyPr>
          <a:lstStyle/>
          <a:p>
            <a:r>
              <a:rPr lang="en-US" sz="2400"/>
              <a:t>Intra-orbital ISL</a:t>
            </a:r>
          </a:p>
        </p:txBody>
      </p:sp>
      <p:cxnSp>
        <p:nvCxnSpPr>
          <p:cNvPr id="76" name="Straight Connector 75">
            <a:extLst>
              <a:ext uri="{FF2B5EF4-FFF2-40B4-BE49-F238E27FC236}">
                <a16:creationId xmlns:a16="http://schemas.microsoft.com/office/drawing/2014/main" id="{C87FF0A3-4EF3-564D-8474-8F7BC836A540}"/>
              </a:ext>
            </a:extLst>
          </p:cNvPr>
          <p:cNvCxnSpPr>
            <a:cxnSpLocks/>
          </p:cNvCxnSpPr>
          <p:nvPr/>
        </p:nvCxnSpPr>
        <p:spPr>
          <a:xfrm>
            <a:off x="2436742" y="2313063"/>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190FA8-7A0D-9044-BEF2-86EBB119400C}"/>
              </a:ext>
            </a:extLst>
          </p:cNvPr>
          <p:cNvCxnSpPr>
            <a:cxnSpLocks/>
          </p:cNvCxnSpPr>
          <p:nvPr/>
        </p:nvCxnSpPr>
        <p:spPr>
          <a:xfrm>
            <a:off x="2436742" y="362591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8B15904-6D84-284F-82B1-4173C302489D}"/>
              </a:ext>
            </a:extLst>
          </p:cNvPr>
          <p:cNvCxnSpPr>
            <a:cxnSpLocks/>
          </p:cNvCxnSpPr>
          <p:nvPr/>
        </p:nvCxnSpPr>
        <p:spPr>
          <a:xfrm>
            <a:off x="2436741" y="4935798"/>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18B0EDF-2EC6-BF47-972D-93E8F70B065B}"/>
              </a:ext>
            </a:extLst>
          </p:cNvPr>
          <p:cNvSpPr txBox="1"/>
          <p:nvPr/>
        </p:nvSpPr>
        <p:spPr>
          <a:xfrm>
            <a:off x="1417366" y="2067744"/>
            <a:ext cx="1055097" cy="461665"/>
          </a:xfrm>
          <a:prstGeom prst="rect">
            <a:avLst/>
          </a:prstGeom>
          <a:noFill/>
        </p:spPr>
        <p:txBody>
          <a:bodyPr wrap="none" rtlCol="0">
            <a:spAutoFit/>
          </a:bodyPr>
          <a:lstStyle/>
          <a:p>
            <a:r>
              <a:rPr lang="en-US" sz="2400"/>
              <a:t>Orbit 1</a:t>
            </a:r>
          </a:p>
        </p:txBody>
      </p:sp>
      <p:sp>
        <p:nvSpPr>
          <p:cNvPr id="80" name="TextBox 79">
            <a:extLst>
              <a:ext uri="{FF2B5EF4-FFF2-40B4-BE49-F238E27FC236}">
                <a16:creationId xmlns:a16="http://schemas.microsoft.com/office/drawing/2014/main" id="{A5352027-5411-8445-A4CE-B1F7BA910A30}"/>
              </a:ext>
            </a:extLst>
          </p:cNvPr>
          <p:cNvSpPr txBox="1"/>
          <p:nvPr/>
        </p:nvSpPr>
        <p:spPr>
          <a:xfrm>
            <a:off x="1417366" y="3389900"/>
            <a:ext cx="1055097" cy="461665"/>
          </a:xfrm>
          <a:prstGeom prst="rect">
            <a:avLst/>
          </a:prstGeom>
          <a:noFill/>
        </p:spPr>
        <p:txBody>
          <a:bodyPr wrap="none" rtlCol="0">
            <a:spAutoFit/>
          </a:bodyPr>
          <a:lstStyle/>
          <a:p>
            <a:r>
              <a:rPr lang="en-US" sz="2400"/>
              <a:t>Orbit 2</a:t>
            </a:r>
          </a:p>
        </p:txBody>
      </p:sp>
      <p:sp>
        <p:nvSpPr>
          <p:cNvPr id="81" name="TextBox 80">
            <a:extLst>
              <a:ext uri="{FF2B5EF4-FFF2-40B4-BE49-F238E27FC236}">
                <a16:creationId xmlns:a16="http://schemas.microsoft.com/office/drawing/2014/main" id="{E2C604FD-6651-8947-A0AD-3B816793967F}"/>
              </a:ext>
            </a:extLst>
          </p:cNvPr>
          <p:cNvSpPr txBox="1"/>
          <p:nvPr/>
        </p:nvSpPr>
        <p:spPr>
          <a:xfrm>
            <a:off x="1417365" y="4730081"/>
            <a:ext cx="1055097" cy="461665"/>
          </a:xfrm>
          <a:prstGeom prst="rect">
            <a:avLst/>
          </a:prstGeom>
          <a:noFill/>
        </p:spPr>
        <p:txBody>
          <a:bodyPr wrap="none" rtlCol="0">
            <a:spAutoFit/>
          </a:bodyPr>
          <a:lstStyle/>
          <a:p>
            <a:r>
              <a:rPr lang="en-US" sz="2400"/>
              <a:t>Orbit 3</a:t>
            </a:r>
          </a:p>
        </p:txBody>
      </p:sp>
      <p:sp>
        <p:nvSpPr>
          <p:cNvPr id="67" name="Rectangle 66">
            <a:extLst>
              <a:ext uri="{FF2B5EF4-FFF2-40B4-BE49-F238E27FC236}">
                <a16:creationId xmlns:a16="http://schemas.microsoft.com/office/drawing/2014/main" id="{8B11392D-FE9D-7544-B5E5-AFAA5BA9FF93}"/>
              </a:ext>
            </a:extLst>
          </p:cNvPr>
          <p:cNvSpPr/>
          <p:nvPr/>
        </p:nvSpPr>
        <p:spPr>
          <a:xfrm>
            <a:off x="518410" y="4361790"/>
            <a:ext cx="11682273" cy="1335024"/>
          </a:xfrm>
          <a:prstGeom prst="rect">
            <a:avLst/>
          </a:prstGeom>
          <a:solidFill>
            <a:srgbClr val="00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latin typeface="+mj-lt"/>
              </a:rPr>
              <a:t>Popular contents flow against orbital motion overcoming the access pattern drifts</a:t>
            </a:r>
            <a:endParaRPr lang="en-US" sz="4400" i="1">
              <a:latin typeface="+mj-lt"/>
            </a:endParaRPr>
          </a:p>
        </p:txBody>
      </p:sp>
    </p:spTree>
    <p:extLst>
      <p:ext uri="{BB962C8B-B14F-4D97-AF65-F5344CB8AC3E}">
        <p14:creationId xmlns:p14="http://schemas.microsoft.com/office/powerpoint/2010/main" val="140346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par>
                          <p:cTn id="29" fill="hold">
                            <p:stCondLst>
                              <p:cond delay="500"/>
                            </p:stCondLst>
                            <p:childTnLst>
                              <p:par>
                                <p:cTn id="30" presetID="0" presetClass="path" presetSubtype="0" accel="50000" decel="50000" fill="hold" nodeType="afterEffect">
                                  <p:stCondLst>
                                    <p:cond delay="0"/>
                                  </p:stCondLst>
                                  <p:childTnLst>
                                    <p:animMotion origin="layout" path="M 0.00118 0.00394 L 0.37058 0.00394 " pathEditMode="relative" ptsTypes="AA">
                                      <p:cBhvr>
                                        <p:cTn id="31" dur="2000" fill="hold"/>
                                        <p:tgtEl>
                                          <p:spTgt spid="75"/>
                                        </p:tgtEl>
                                        <p:attrNameLst>
                                          <p:attrName>ppt_x</p:attrName>
                                          <p:attrName>ppt_y</p:attrName>
                                        </p:attrNameLst>
                                      </p:cBhvr>
                                    </p:animMotion>
                                  </p:childTnLst>
                                </p:cTn>
                              </p:par>
                            </p:childTnLst>
                          </p:cTn>
                        </p:par>
                        <p:par>
                          <p:cTn id="32" fill="hold">
                            <p:stCondLst>
                              <p:cond delay="2500"/>
                            </p:stCondLst>
                            <p:childTnLst>
                              <p:par>
                                <p:cTn id="33" presetID="0" presetClass="path" presetSubtype="0" accel="50000" decel="50000" fill="hold" nodeType="afterEffect">
                                  <p:stCondLst>
                                    <p:cond delay="0"/>
                                  </p:stCondLst>
                                  <p:childTnLst>
                                    <p:animMotion origin="layout" path="M 0.37058 -4.44444E-6 L 0.28594 0.15047 " pathEditMode="relative" ptsTypes="AA">
                                      <p:cBhvr>
                                        <p:cTn id="34" dur="2000" fill="hold"/>
                                        <p:tgtEl>
                                          <p:spTgt spid="75"/>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6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6F94-5F6B-880E-96DB-E51D440E16E6}"/>
              </a:ext>
            </a:extLst>
          </p:cNvPr>
          <p:cNvSpPr>
            <a:spLocks noGrp="1"/>
          </p:cNvSpPr>
          <p:nvPr>
            <p:ph type="title"/>
          </p:nvPr>
        </p:nvSpPr>
        <p:spPr>
          <a:xfrm>
            <a:off x="838200" y="0"/>
            <a:ext cx="10515600" cy="1710418"/>
          </a:xfrm>
        </p:spPr>
        <p:txBody>
          <a:bodyPr/>
          <a:lstStyle/>
          <a:p>
            <a:r>
              <a:rPr lang="en-US"/>
              <a:t>Same orbit satellites are far away</a:t>
            </a:r>
          </a:p>
        </p:txBody>
      </p:sp>
      <p:grpSp>
        <p:nvGrpSpPr>
          <p:cNvPr id="4" name="Group 3">
            <a:extLst>
              <a:ext uri="{FF2B5EF4-FFF2-40B4-BE49-F238E27FC236}">
                <a16:creationId xmlns:a16="http://schemas.microsoft.com/office/drawing/2014/main" id="{59221C8A-8E06-2E4E-8183-68C64FCE62F7}"/>
              </a:ext>
            </a:extLst>
          </p:cNvPr>
          <p:cNvGrpSpPr/>
          <p:nvPr/>
        </p:nvGrpSpPr>
        <p:grpSpPr>
          <a:xfrm>
            <a:off x="5510633" y="1723335"/>
            <a:ext cx="3399943" cy="2246466"/>
            <a:chOff x="5510633" y="1723335"/>
            <a:chExt cx="3399943" cy="2246466"/>
          </a:xfrm>
        </p:grpSpPr>
        <p:pic>
          <p:nvPicPr>
            <p:cNvPr id="7" name="Graphic 6" descr="Satellite with solid fill">
              <a:extLst>
                <a:ext uri="{FF2B5EF4-FFF2-40B4-BE49-F238E27FC236}">
                  <a16:creationId xmlns:a16="http://schemas.microsoft.com/office/drawing/2014/main" id="{CACB0EDE-3558-1849-B97F-339A01834C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510633" y="3046520"/>
              <a:ext cx="812976" cy="880885"/>
            </a:xfrm>
            <a:prstGeom prst="rect">
              <a:avLst/>
            </a:prstGeom>
          </p:spPr>
        </p:pic>
        <p:pic>
          <p:nvPicPr>
            <p:cNvPr id="24" name="Graphic 23" descr="Satellite with solid fill">
              <a:extLst>
                <a:ext uri="{FF2B5EF4-FFF2-40B4-BE49-F238E27FC236}">
                  <a16:creationId xmlns:a16="http://schemas.microsoft.com/office/drawing/2014/main" id="{B2B0E8B0-5DA2-8B4E-BBC6-50FD9A687B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510634" y="1723335"/>
              <a:ext cx="812976" cy="880885"/>
            </a:xfrm>
            <a:prstGeom prst="rect">
              <a:avLst/>
            </a:prstGeom>
          </p:spPr>
        </p:pic>
        <p:pic>
          <p:nvPicPr>
            <p:cNvPr id="25" name="Graphic 24" descr="Satellite with solid fill">
              <a:extLst>
                <a:ext uri="{FF2B5EF4-FFF2-40B4-BE49-F238E27FC236}">
                  <a16:creationId xmlns:a16="http://schemas.microsoft.com/office/drawing/2014/main" id="{D6217A79-6DFF-F54D-8738-7EA64877EF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8097600" y="3088916"/>
              <a:ext cx="812976" cy="880885"/>
            </a:xfrm>
            <a:prstGeom prst="rect">
              <a:avLst/>
            </a:prstGeom>
          </p:spPr>
        </p:pic>
        <p:pic>
          <p:nvPicPr>
            <p:cNvPr id="27" name="Graphic 26" descr="Satellite with solid fill">
              <a:extLst>
                <a:ext uri="{FF2B5EF4-FFF2-40B4-BE49-F238E27FC236}">
                  <a16:creationId xmlns:a16="http://schemas.microsoft.com/office/drawing/2014/main" id="{7B24682D-6883-DE42-82ED-F9E020A0C1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8097600" y="1780057"/>
              <a:ext cx="812976" cy="880885"/>
            </a:xfrm>
            <a:prstGeom prst="rect">
              <a:avLst/>
            </a:prstGeom>
          </p:spPr>
        </p:pic>
      </p:grpSp>
      <p:grpSp>
        <p:nvGrpSpPr>
          <p:cNvPr id="5" name="Group 4">
            <a:extLst>
              <a:ext uri="{FF2B5EF4-FFF2-40B4-BE49-F238E27FC236}">
                <a16:creationId xmlns:a16="http://schemas.microsoft.com/office/drawing/2014/main" id="{FD9E8728-6DEA-444C-A812-F8703E73AC05}"/>
              </a:ext>
            </a:extLst>
          </p:cNvPr>
          <p:cNvGrpSpPr/>
          <p:nvPr/>
        </p:nvGrpSpPr>
        <p:grpSpPr>
          <a:xfrm>
            <a:off x="2762104" y="1780245"/>
            <a:ext cx="6148473" cy="3527254"/>
            <a:chOff x="2762104" y="1780245"/>
            <a:chExt cx="6148473" cy="3527254"/>
          </a:xfrm>
        </p:grpSpPr>
        <p:pic>
          <p:nvPicPr>
            <p:cNvPr id="23" name="Graphic 22" descr="Satellite with solid fill">
              <a:extLst>
                <a:ext uri="{FF2B5EF4-FFF2-40B4-BE49-F238E27FC236}">
                  <a16:creationId xmlns:a16="http://schemas.microsoft.com/office/drawing/2014/main" id="{3F2D0990-F860-C045-B4DD-DEEA364AC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5510634" y="4369704"/>
              <a:ext cx="812976" cy="880885"/>
            </a:xfrm>
            <a:prstGeom prst="rect">
              <a:avLst/>
            </a:prstGeom>
          </p:spPr>
        </p:pic>
        <p:pic>
          <p:nvPicPr>
            <p:cNvPr id="26" name="Graphic 25" descr="Satellite with solid fill">
              <a:extLst>
                <a:ext uri="{FF2B5EF4-FFF2-40B4-BE49-F238E27FC236}">
                  <a16:creationId xmlns:a16="http://schemas.microsoft.com/office/drawing/2014/main" id="{2E6A4ACF-D930-D142-8ADA-E2D12106CD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8097601" y="4412100"/>
              <a:ext cx="812976" cy="880885"/>
            </a:xfrm>
            <a:prstGeom prst="rect">
              <a:avLst/>
            </a:prstGeom>
          </p:spPr>
        </p:pic>
        <p:pic>
          <p:nvPicPr>
            <p:cNvPr id="31" name="Graphic 30" descr="Satellite with solid fill">
              <a:extLst>
                <a:ext uri="{FF2B5EF4-FFF2-40B4-BE49-F238E27FC236}">
                  <a16:creationId xmlns:a16="http://schemas.microsoft.com/office/drawing/2014/main" id="{BE5CA63E-7639-214D-8790-2BA313C32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2762104" y="3103430"/>
              <a:ext cx="812976" cy="880885"/>
            </a:xfrm>
            <a:prstGeom prst="rect">
              <a:avLst/>
            </a:prstGeom>
          </p:spPr>
        </p:pic>
        <p:pic>
          <p:nvPicPr>
            <p:cNvPr id="32" name="Graphic 31" descr="Satellite with solid fill">
              <a:extLst>
                <a:ext uri="{FF2B5EF4-FFF2-40B4-BE49-F238E27FC236}">
                  <a16:creationId xmlns:a16="http://schemas.microsoft.com/office/drawing/2014/main" id="{1307AA99-F0BE-B34C-9B94-968E8AAC72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2762105" y="4426614"/>
              <a:ext cx="812976" cy="880885"/>
            </a:xfrm>
            <a:prstGeom prst="rect">
              <a:avLst/>
            </a:prstGeom>
          </p:spPr>
        </p:pic>
        <p:pic>
          <p:nvPicPr>
            <p:cNvPr id="33" name="Graphic 32" descr="Satellite with solid fill">
              <a:extLst>
                <a:ext uri="{FF2B5EF4-FFF2-40B4-BE49-F238E27FC236}">
                  <a16:creationId xmlns:a16="http://schemas.microsoft.com/office/drawing/2014/main" id="{2D42D054-29AC-1143-9501-CC85FC9E9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0000">
              <a:off x="2762105" y="1780245"/>
              <a:ext cx="812976" cy="880885"/>
            </a:xfrm>
            <a:prstGeom prst="rect">
              <a:avLst/>
            </a:prstGeom>
          </p:spPr>
        </p:pic>
      </p:grpSp>
      <p:cxnSp>
        <p:nvCxnSpPr>
          <p:cNvPr id="38" name="Straight Connector 37">
            <a:extLst>
              <a:ext uri="{FF2B5EF4-FFF2-40B4-BE49-F238E27FC236}">
                <a16:creationId xmlns:a16="http://schemas.microsoft.com/office/drawing/2014/main" id="{3E8FB0AC-C467-FF4D-BFB0-937C46376A66}"/>
              </a:ext>
            </a:extLst>
          </p:cNvPr>
          <p:cNvCxnSpPr>
            <a:cxnSpLocks/>
          </p:cNvCxnSpPr>
          <p:nvPr/>
        </p:nvCxnSpPr>
        <p:spPr>
          <a:xfrm>
            <a:off x="3168592" y="233680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8D0CC2-086D-AB41-A82A-D752606B891D}"/>
              </a:ext>
            </a:extLst>
          </p:cNvPr>
          <p:cNvCxnSpPr>
            <a:cxnSpLocks/>
          </p:cNvCxnSpPr>
          <p:nvPr/>
        </p:nvCxnSpPr>
        <p:spPr>
          <a:xfrm>
            <a:off x="3168592" y="371794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43E211-5102-AB48-BDEB-1E3F29A4004E}"/>
              </a:ext>
            </a:extLst>
          </p:cNvPr>
          <p:cNvCxnSpPr>
            <a:cxnSpLocks/>
          </p:cNvCxnSpPr>
          <p:nvPr/>
        </p:nvCxnSpPr>
        <p:spPr>
          <a:xfrm>
            <a:off x="5917121" y="2279890"/>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97AE60E-33DC-0C47-AEAB-326001DF48BD}"/>
              </a:ext>
            </a:extLst>
          </p:cNvPr>
          <p:cNvCxnSpPr>
            <a:cxnSpLocks/>
          </p:cNvCxnSpPr>
          <p:nvPr/>
        </p:nvCxnSpPr>
        <p:spPr>
          <a:xfrm>
            <a:off x="5917121" y="3661038"/>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8AC62-B0DA-0842-A7A4-F92EEB95709B}"/>
              </a:ext>
            </a:extLst>
          </p:cNvPr>
          <p:cNvCxnSpPr>
            <a:cxnSpLocks/>
          </p:cNvCxnSpPr>
          <p:nvPr/>
        </p:nvCxnSpPr>
        <p:spPr>
          <a:xfrm>
            <a:off x="8504088" y="2322286"/>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15F885-E507-2840-AB75-F161328719FF}"/>
              </a:ext>
            </a:extLst>
          </p:cNvPr>
          <p:cNvCxnSpPr>
            <a:cxnSpLocks/>
          </p:cNvCxnSpPr>
          <p:nvPr/>
        </p:nvCxnSpPr>
        <p:spPr>
          <a:xfrm>
            <a:off x="8504088" y="3703434"/>
            <a:ext cx="0" cy="109220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8A9A328-0F42-BC4C-81D7-21449B7EB221}"/>
              </a:ext>
            </a:extLst>
          </p:cNvPr>
          <p:cNvCxnSpPr>
            <a:cxnSpLocks/>
          </p:cNvCxnSpPr>
          <p:nvPr/>
        </p:nvCxnSpPr>
        <p:spPr>
          <a:xfrm flipH="1">
            <a:off x="3536193" y="2279890"/>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30A9FAA-2F59-244F-A635-7EAFE9B39AA2}"/>
              </a:ext>
            </a:extLst>
          </p:cNvPr>
          <p:cNvCxnSpPr>
            <a:cxnSpLocks/>
          </p:cNvCxnSpPr>
          <p:nvPr/>
        </p:nvCxnSpPr>
        <p:spPr>
          <a:xfrm flipH="1">
            <a:off x="3561391" y="3669443"/>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0DF898-7398-054D-9336-9208B188C240}"/>
              </a:ext>
            </a:extLst>
          </p:cNvPr>
          <p:cNvCxnSpPr>
            <a:cxnSpLocks/>
          </p:cNvCxnSpPr>
          <p:nvPr/>
        </p:nvCxnSpPr>
        <p:spPr>
          <a:xfrm flipH="1">
            <a:off x="3561392"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D3B9D2-29CD-BB45-B68E-5C2C851045ED}"/>
              </a:ext>
            </a:extLst>
          </p:cNvPr>
          <p:cNvCxnSpPr>
            <a:cxnSpLocks/>
          </p:cNvCxnSpPr>
          <p:nvPr/>
        </p:nvCxnSpPr>
        <p:spPr>
          <a:xfrm flipH="1">
            <a:off x="6337680" y="2300517"/>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E94FCE-5EC3-7E4F-8D2A-EF2990D1C824}"/>
              </a:ext>
            </a:extLst>
          </p:cNvPr>
          <p:cNvCxnSpPr>
            <a:cxnSpLocks/>
          </p:cNvCxnSpPr>
          <p:nvPr/>
        </p:nvCxnSpPr>
        <p:spPr>
          <a:xfrm flipH="1">
            <a:off x="6275293" y="3674408"/>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40BB84-E0E8-EB4F-B94D-38264AC8C254}"/>
              </a:ext>
            </a:extLst>
          </p:cNvPr>
          <p:cNvCxnSpPr>
            <a:cxnSpLocks/>
          </p:cNvCxnSpPr>
          <p:nvPr/>
        </p:nvCxnSpPr>
        <p:spPr>
          <a:xfrm flipH="1">
            <a:off x="6275293" y="4949374"/>
            <a:ext cx="193759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A060667-B9F0-5D45-BF87-CC85E94FACA6}"/>
              </a:ext>
            </a:extLst>
          </p:cNvPr>
          <p:cNvCxnSpPr>
            <a:cxnSpLocks/>
          </p:cNvCxnSpPr>
          <p:nvPr/>
        </p:nvCxnSpPr>
        <p:spPr>
          <a:xfrm flipV="1">
            <a:off x="8525915" y="1483857"/>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A7FFACF-07FA-534A-BB24-81D963A6B4B7}"/>
              </a:ext>
            </a:extLst>
          </p:cNvPr>
          <p:cNvCxnSpPr>
            <a:cxnSpLocks/>
          </p:cNvCxnSpPr>
          <p:nvPr/>
        </p:nvCxnSpPr>
        <p:spPr>
          <a:xfrm flipV="1">
            <a:off x="8504875" y="5050970"/>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91B49C2-785E-0C44-B017-F7DE32E8B057}"/>
              </a:ext>
            </a:extLst>
          </p:cNvPr>
          <p:cNvCxnSpPr>
            <a:cxnSpLocks/>
          </p:cNvCxnSpPr>
          <p:nvPr/>
        </p:nvCxnSpPr>
        <p:spPr>
          <a:xfrm flipV="1">
            <a:off x="5930407" y="1412481"/>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CE0F15-B987-244B-976C-FA6693E05768}"/>
              </a:ext>
            </a:extLst>
          </p:cNvPr>
          <p:cNvCxnSpPr>
            <a:cxnSpLocks/>
          </p:cNvCxnSpPr>
          <p:nvPr/>
        </p:nvCxnSpPr>
        <p:spPr>
          <a:xfrm flipV="1">
            <a:off x="5930407"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502DA5F-4259-7D44-A5F3-2FE4BAF22FE7}"/>
              </a:ext>
            </a:extLst>
          </p:cNvPr>
          <p:cNvCxnSpPr>
            <a:cxnSpLocks/>
          </p:cNvCxnSpPr>
          <p:nvPr/>
        </p:nvCxnSpPr>
        <p:spPr>
          <a:xfrm flipV="1">
            <a:off x="3168592" y="5078803"/>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E1727A5-B84D-B648-A4BE-479ADC3BEF9B}"/>
              </a:ext>
            </a:extLst>
          </p:cNvPr>
          <p:cNvCxnSpPr>
            <a:cxnSpLocks/>
          </p:cNvCxnSpPr>
          <p:nvPr/>
        </p:nvCxnSpPr>
        <p:spPr>
          <a:xfrm flipV="1">
            <a:off x="3206153" y="1442844"/>
            <a:ext cx="0" cy="524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33389CC-20EB-D94A-AF8C-C4793233F232}"/>
              </a:ext>
            </a:extLst>
          </p:cNvPr>
          <p:cNvCxnSpPr>
            <a:cxnSpLocks/>
          </p:cNvCxnSpPr>
          <p:nvPr/>
        </p:nvCxnSpPr>
        <p:spPr>
          <a:xfrm>
            <a:off x="8874847" y="2326639"/>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2AE7B1-F1E0-534F-AD2C-FFF52C36258B}"/>
              </a:ext>
            </a:extLst>
          </p:cNvPr>
          <p:cNvCxnSpPr>
            <a:cxnSpLocks/>
          </p:cNvCxnSpPr>
          <p:nvPr/>
        </p:nvCxnSpPr>
        <p:spPr>
          <a:xfrm>
            <a:off x="8874847" y="3639490"/>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359F01-3096-584E-9D45-D6BA5469788C}"/>
              </a:ext>
            </a:extLst>
          </p:cNvPr>
          <p:cNvCxnSpPr>
            <a:cxnSpLocks/>
          </p:cNvCxnSpPr>
          <p:nvPr/>
        </p:nvCxnSpPr>
        <p:spPr>
          <a:xfrm>
            <a:off x="8874846" y="494937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6D965AE-5D06-7244-A0AC-229923BF40C2}"/>
              </a:ext>
            </a:extLst>
          </p:cNvPr>
          <p:cNvGrpSpPr/>
          <p:nvPr/>
        </p:nvGrpSpPr>
        <p:grpSpPr>
          <a:xfrm>
            <a:off x="5511600" y="1724400"/>
            <a:ext cx="3399943" cy="2246466"/>
            <a:chOff x="5909777" y="1730595"/>
            <a:chExt cx="3399943" cy="2246466"/>
          </a:xfrm>
        </p:grpSpPr>
        <p:pic>
          <p:nvPicPr>
            <p:cNvPr id="62" name="Graphic 61" descr="Satellite with solid fill">
              <a:extLst>
                <a:ext uri="{FF2B5EF4-FFF2-40B4-BE49-F238E27FC236}">
                  <a16:creationId xmlns:a16="http://schemas.microsoft.com/office/drawing/2014/main" id="{992B6D07-1D6C-7D44-B924-E73A077C48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00000">
              <a:off x="5909777" y="3053780"/>
              <a:ext cx="812976" cy="880885"/>
            </a:xfrm>
            <a:prstGeom prst="rect">
              <a:avLst/>
            </a:prstGeom>
          </p:spPr>
        </p:pic>
        <p:pic>
          <p:nvPicPr>
            <p:cNvPr id="65" name="Graphic 64" descr="Satellite with solid fill">
              <a:extLst>
                <a:ext uri="{FF2B5EF4-FFF2-40B4-BE49-F238E27FC236}">
                  <a16:creationId xmlns:a16="http://schemas.microsoft.com/office/drawing/2014/main" id="{1B0C5AC4-CF05-5448-8F07-98A0EC2A0C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5909778" y="1730595"/>
              <a:ext cx="812976" cy="880885"/>
            </a:xfrm>
            <a:prstGeom prst="rect">
              <a:avLst/>
            </a:prstGeom>
          </p:spPr>
        </p:pic>
        <p:pic>
          <p:nvPicPr>
            <p:cNvPr id="83" name="Graphic 82" descr="Satellite with solid fill">
              <a:extLst>
                <a:ext uri="{FF2B5EF4-FFF2-40B4-BE49-F238E27FC236}">
                  <a16:creationId xmlns:a16="http://schemas.microsoft.com/office/drawing/2014/main" id="{36D95D26-8172-004E-87B8-E73A9B6276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8496744" y="3096176"/>
              <a:ext cx="812976" cy="880885"/>
            </a:xfrm>
            <a:prstGeom prst="rect">
              <a:avLst/>
            </a:prstGeom>
          </p:spPr>
        </p:pic>
        <p:pic>
          <p:nvPicPr>
            <p:cNvPr id="84" name="Graphic 83" descr="Satellite with solid fill">
              <a:extLst>
                <a:ext uri="{FF2B5EF4-FFF2-40B4-BE49-F238E27FC236}">
                  <a16:creationId xmlns:a16="http://schemas.microsoft.com/office/drawing/2014/main" id="{3113C63B-901E-D045-BDD5-158FA47B67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300000">
              <a:off x="8496744" y="1787317"/>
              <a:ext cx="812976" cy="880885"/>
            </a:xfrm>
            <a:prstGeom prst="rect">
              <a:avLst/>
            </a:prstGeom>
          </p:spPr>
        </p:pic>
      </p:grpSp>
      <p:grpSp>
        <p:nvGrpSpPr>
          <p:cNvPr id="86" name="Group 85">
            <a:extLst>
              <a:ext uri="{FF2B5EF4-FFF2-40B4-BE49-F238E27FC236}">
                <a16:creationId xmlns:a16="http://schemas.microsoft.com/office/drawing/2014/main" id="{AC823A09-4E77-2440-902B-C9BC17DECF78}"/>
              </a:ext>
            </a:extLst>
          </p:cNvPr>
          <p:cNvGrpSpPr/>
          <p:nvPr/>
        </p:nvGrpSpPr>
        <p:grpSpPr>
          <a:xfrm>
            <a:off x="2761200" y="1782000"/>
            <a:ext cx="6148473" cy="3527254"/>
            <a:chOff x="2762104" y="1780245"/>
            <a:chExt cx="6148473" cy="3527254"/>
          </a:xfrm>
        </p:grpSpPr>
        <p:pic>
          <p:nvPicPr>
            <p:cNvPr id="87" name="Graphic 86" descr="Satellite with solid fill">
              <a:extLst>
                <a:ext uri="{FF2B5EF4-FFF2-40B4-BE49-F238E27FC236}">
                  <a16:creationId xmlns:a16="http://schemas.microsoft.com/office/drawing/2014/main" id="{99A53A90-1831-C34B-83F9-260A5A5BF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0000">
              <a:off x="5510634" y="4369704"/>
              <a:ext cx="812976" cy="880885"/>
            </a:xfrm>
            <a:prstGeom prst="rect">
              <a:avLst/>
            </a:prstGeom>
          </p:spPr>
        </p:pic>
        <p:pic>
          <p:nvPicPr>
            <p:cNvPr id="88" name="Graphic 87" descr="Satellite with solid fill">
              <a:extLst>
                <a:ext uri="{FF2B5EF4-FFF2-40B4-BE49-F238E27FC236}">
                  <a16:creationId xmlns:a16="http://schemas.microsoft.com/office/drawing/2014/main" id="{14034B54-DAE8-6C41-A415-D32D780669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300000">
              <a:off x="8097601" y="4412100"/>
              <a:ext cx="812976" cy="880885"/>
            </a:xfrm>
            <a:prstGeom prst="rect">
              <a:avLst/>
            </a:prstGeom>
          </p:spPr>
        </p:pic>
        <p:pic>
          <p:nvPicPr>
            <p:cNvPr id="89" name="Graphic 88" descr="Satellite with solid fill">
              <a:extLst>
                <a:ext uri="{FF2B5EF4-FFF2-40B4-BE49-F238E27FC236}">
                  <a16:creationId xmlns:a16="http://schemas.microsoft.com/office/drawing/2014/main" id="{BEEE2EF4-79F5-2E4E-B325-CA94BE8650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00000">
              <a:off x="2762104" y="3103430"/>
              <a:ext cx="812976" cy="880885"/>
            </a:xfrm>
            <a:prstGeom prst="rect">
              <a:avLst/>
            </a:prstGeom>
          </p:spPr>
        </p:pic>
        <p:pic>
          <p:nvPicPr>
            <p:cNvPr id="91" name="Graphic 90" descr="Satellite with solid fill">
              <a:extLst>
                <a:ext uri="{FF2B5EF4-FFF2-40B4-BE49-F238E27FC236}">
                  <a16:creationId xmlns:a16="http://schemas.microsoft.com/office/drawing/2014/main" id="{7181CCE1-8C7C-C845-9F04-EFEFA827B9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300000">
              <a:off x="2762105" y="4426614"/>
              <a:ext cx="812976" cy="880885"/>
            </a:xfrm>
            <a:prstGeom prst="rect">
              <a:avLst/>
            </a:prstGeom>
          </p:spPr>
        </p:pic>
        <p:pic>
          <p:nvPicPr>
            <p:cNvPr id="92" name="Graphic 91" descr="Satellite with solid fill">
              <a:extLst>
                <a:ext uri="{FF2B5EF4-FFF2-40B4-BE49-F238E27FC236}">
                  <a16:creationId xmlns:a16="http://schemas.microsoft.com/office/drawing/2014/main" id="{BE787738-5126-E540-BB9F-C37238E6CF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300000">
              <a:off x="2762105" y="1780245"/>
              <a:ext cx="812976" cy="880885"/>
            </a:xfrm>
            <a:prstGeom prst="rect">
              <a:avLst/>
            </a:prstGeom>
          </p:spPr>
        </p:pic>
      </p:grpSp>
      <p:sp>
        <p:nvSpPr>
          <p:cNvPr id="8" name="Up-Down Arrow 7">
            <a:extLst>
              <a:ext uri="{FF2B5EF4-FFF2-40B4-BE49-F238E27FC236}">
                <a16:creationId xmlns:a16="http://schemas.microsoft.com/office/drawing/2014/main" id="{F217F744-3954-D043-8E5B-E7FC80DA43DE}"/>
              </a:ext>
            </a:extLst>
          </p:cNvPr>
          <p:cNvSpPr/>
          <p:nvPr/>
        </p:nvSpPr>
        <p:spPr>
          <a:xfrm>
            <a:off x="7766627" y="2395435"/>
            <a:ext cx="341191" cy="2498782"/>
          </a:xfrm>
          <a:prstGeom prst="upDownArrow">
            <a:avLst/>
          </a:prstGeom>
          <a:solidFill>
            <a:schemeClr val="accent6"/>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FFC000"/>
              </a:solidFill>
            </a:endParaRPr>
          </a:p>
        </p:txBody>
      </p:sp>
      <p:sp>
        <p:nvSpPr>
          <p:cNvPr id="9" name="TextBox 8">
            <a:extLst>
              <a:ext uri="{FF2B5EF4-FFF2-40B4-BE49-F238E27FC236}">
                <a16:creationId xmlns:a16="http://schemas.microsoft.com/office/drawing/2014/main" id="{095B1ECE-9271-4F46-9268-8C559BEB13FA}"/>
              </a:ext>
            </a:extLst>
          </p:cNvPr>
          <p:cNvSpPr txBox="1"/>
          <p:nvPr/>
        </p:nvSpPr>
        <p:spPr>
          <a:xfrm>
            <a:off x="5174059" y="5441770"/>
            <a:ext cx="1484317" cy="461665"/>
          </a:xfrm>
          <a:prstGeom prst="rect">
            <a:avLst/>
          </a:prstGeom>
          <a:noFill/>
        </p:spPr>
        <p:txBody>
          <a:bodyPr wrap="none" rtlCol="0">
            <a:spAutoFit/>
          </a:bodyPr>
          <a:lstStyle/>
          <a:p>
            <a:r>
              <a:rPr lang="en-US" sz="2400">
                <a:solidFill>
                  <a:srgbClr val="FFC000"/>
                </a:solidFill>
              </a:rPr>
              <a:t>RTT=32ms</a:t>
            </a:r>
          </a:p>
        </p:txBody>
      </p:sp>
      <p:sp>
        <p:nvSpPr>
          <p:cNvPr id="63" name="Up-Down Arrow 62">
            <a:extLst>
              <a:ext uri="{FF2B5EF4-FFF2-40B4-BE49-F238E27FC236}">
                <a16:creationId xmlns:a16="http://schemas.microsoft.com/office/drawing/2014/main" id="{7E3FB9BC-19EB-2E4C-AA09-5DF74EB511EB}"/>
              </a:ext>
            </a:extLst>
          </p:cNvPr>
          <p:cNvSpPr/>
          <p:nvPr/>
        </p:nvSpPr>
        <p:spPr>
          <a:xfrm rot="5400000">
            <a:off x="5770435" y="3064744"/>
            <a:ext cx="341191" cy="4333574"/>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169025-74EC-4242-AB09-2E40C790F0EB}"/>
              </a:ext>
            </a:extLst>
          </p:cNvPr>
          <p:cNvSpPr txBox="1"/>
          <p:nvPr/>
        </p:nvSpPr>
        <p:spPr>
          <a:xfrm>
            <a:off x="6533067" y="3472601"/>
            <a:ext cx="1328825" cy="461665"/>
          </a:xfrm>
          <a:prstGeom prst="rect">
            <a:avLst/>
          </a:prstGeom>
          <a:noFill/>
        </p:spPr>
        <p:txBody>
          <a:bodyPr wrap="none" rtlCol="0">
            <a:spAutoFit/>
          </a:bodyPr>
          <a:lstStyle/>
          <a:p>
            <a:r>
              <a:rPr lang="en-US" sz="2400">
                <a:solidFill>
                  <a:schemeClr val="accent6"/>
                </a:solidFill>
              </a:rPr>
              <a:t>RTT=8ms</a:t>
            </a:r>
          </a:p>
        </p:txBody>
      </p:sp>
      <p:cxnSp>
        <p:nvCxnSpPr>
          <p:cNvPr id="66" name="Straight Connector 65">
            <a:extLst>
              <a:ext uri="{FF2B5EF4-FFF2-40B4-BE49-F238E27FC236}">
                <a16:creationId xmlns:a16="http://schemas.microsoft.com/office/drawing/2014/main" id="{8B749E3D-BE98-134C-AE30-748A9C0D3543}"/>
              </a:ext>
            </a:extLst>
          </p:cNvPr>
          <p:cNvCxnSpPr>
            <a:cxnSpLocks/>
          </p:cNvCxnSpPr>
          <p:nvPr/>
        </p:nvCxnSpPr>
        <p:spPr>
          <a:xfrm>
            <a:off x="9759574" y="3912826"/>
            <a:ext cx="487511" cy="0"/>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8E2C652-F710-0548-B7E7-3B719661F76F}"/>
              </a:ext>
            </a:extLst>
          </p:cNvPr>
          <p:cNvSpPr txBox="1"/>
          <p:nvPr/>
        </p:nvSpPr>
        <p:spPr>
          <a:xfrm>
            <a:off x="10202902" y="3667902"/>
            <a:ext cx="2102050" cy="461665"/>
          </a:xfrm>
          <a:prstGeom prst="rect">
            <a:avLst/>
          </a:prstGeom>
          <a:noFill/>
        </p:spPr>
        <p:txBody>
          <a:bodyPr wrap="none" rtlCol="0">
            <a:spAutoFit/>
          </a:bodyPr>
          <a:lstStyle/>
          <a:p>
            <a:r>
              <a:rPr lang="en-US" sz="2400"/>
              <a:t>Inter-orbital ISL</a:t>
            </a:r>
          </a:p>
        </p:txBody>
      </p:sp>
      <p:cxnSp>
        <p:nvCxnSpPr>
          <p:cNvPr id="68" name="Straight Connector 67">
            <a:extLst>
              <a:ext uri="{FF2B5EF4-FFF2-40B4-BE49-F238E27FC236}">
                <a16:creationId xmlns:a16="http://schemas.microsoft.com/office/drawing/2014/main" id="{22D45BBB-23D5-9D41-AA4F-AA4B30CCFD72}"/>
              </a:ext>
            </a:extLst>
          </p:cNvPr>
          <p:cNvCxnSpPr>
            <a:cxnSpLocks/>
          </p:cNvCxnSpPr>
          <p:nvPr/>
        </p:nvCxnSpPr>
        <p:spPr>
          <a:xfrm flipH="1">
            <a:off x="9760329" y="3293387"/>
            <a:ext cx="486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9B46F0-9226-A345-B151-F213F07BE3F8}"/>
              </a:ext>
            </a:extLst>
          </p:cNvPr>
          <p:cNvSpPr txBox="1"/>
          <p:nvPr/>
        </p:nvSpPr>
        <p:spPr>
          <a:xfrm>
            <a:off x="10202581" y="3040588"/>
            <a:ext cx="2101729" cy="461665"/>
          </a:xfrm>
          <a:prstGeom prst="rect">
            <a:avLst/>
          </a:prstGeom>
          <a:noFill/>
        </p:spPr>
        <p:txBody>
          <a:bodyPr wrap="none" rtlCol="0">
            <a:spAutoFit/>
          </a:bodyPr>
          <a:lstStyle/>
          <a:p>
            <a:r>
              <a:rPr lang="en-US" sz="2400"/>
              <a:t>Intra-orbital ISL</a:t>
            </a:r>
          </a:p>
        </p:txBody>
      </p:sp>
      <p:cxnSp>
        <p:nvCxnSpPr>
          <p:cNvPr id="70" name="Straight Connector 69">
            <a:extLst>
              <a:ext uri="{FF2B5EF4-FFF2-40B4-BE49-F238E27FC236}">
                <a16:creationId xmlns:a16="http://schemas.microsoft.com/office/drawing/2014/main" id="{F09A4DE5-AD2A-334F-A1E6-DB1A8870419D}"/>
              </a:ext>
            </a:extLst>
          </p:cNvPr>
          <p:cNvCxnSpPr>
            <a:cxnSpLocks/>
          </p:cNvCxnSpPr>
          <p:nvPr/>
        </p:nvCxnSpPr>
        <p:spPr>
          <a:xfrm>
            <a:off x="2436742" y="2313063"/>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AE98613-9EEF-C149-938B-717DC5F02FA7}"/>
              </a:ext>
            </a:extLst>
          </p:cNvPr>
          <p:cNvCxnSpPr>
            <a:cxnSpLocks/>
          </p:cNvCxnSpPr>
          <p:nvPr/>
        </p:nvCxnSpPr>
        <p:spPr>
          <a:xfrm>
            <a:off x="2436742" y="3625914"/>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F9F53E1-FF4A-0C48-9AF0-38B3349AF140}"/>
              </a:ext>
            </a:extLst>
          </p:cNvPr>
          <p:cNvCxnSpPr>
            <a:cxnSpLocks/>
          </p:cNvCxnSpPr>
          <p:nvPr/>
        </p:nvCxnSpPr>
        <p:spPr>
          <a:xfrm>
            <a:off x="2436741" y="4935798"/>
            <a:ext cx="577041"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72966D5-1BAC-3F4A-9CFE-0C13E9B09E26}"/>
              </a:ext>
            </a:extLst>
          </p:cNvPr>
          <p:cNvSpPr txBox="1"/>
          <p:nvPr/>
        </p:nvSpPr>
        <p:spPr>
          <a:xfrm>
            <a:off x="1417366" y="2067744"/>
            <a:ext cx="1055097" cy="461665"/>
          </a:xfrm>
          <a:prstGeom prst="rect">
            <a:avLst/>
          </a:prstGeom>
          <a:noFill/>
        </p:spPr>
        <p:txBody>
          <a:bodyPr wrap="none" rtlCol="0">
            <a:spAutoFit/>
          </a:bodyPr>
          <a:lstStyle/>
          <a:p>
            <a:r>
              <a:rPr lang="en-US" sz="2400"/>
              <a:t>Orbit 1</a:t>
            </a:r>
          </a:p>
        </p:txBody>
      </p:sp>
      <p:sp>
        <p:nvSpPr>
          <p:cNvPr id="74" name="TextBox 73">
            <a:extLst>
              <a:ext uri="{FF2B5EF4-FFF2-40B4-BE49-F238E27FC236}">
                <a16:creationId xmlns:a16="http://schemas.microsoft.com/office/drawing/2014/main" id="{B506E08F-D00C-284D-BAF4-AB3FA9E3B047}"/>
              </a:ext>
            </a:extLst>
          </p:cNvPr>
          <p:cNvSpPr txBox="1"/>
          <p:nvPr/>
        </p:nvSpPr>
        <p:spPr>
          <a:xfrm>
            <a:off x="1417366" y="3389900"/>
            <a:ext cx="1055097" cy="461665"/>
          </a:xfrm>
          <a:prstGeom prst="rect">
            <a:avLst/>
          </a:prstGeom>
          <a:noFill/>
        </p:spPr>
        <p:txBody>
          <a:bodyPr wrap="none" rtlCol="0">
            <a:spAutoFit/>
          </a:bodyPr>
          <a:lstStyle/>
          <a:p>
            <a:r>
              <a:rPr lang="en-US" sz="2400"/>
              <a:t>Orbit 2</a:t>
            </a:r>
          </a:p>
        </p:txBody>
      </p:sp>
      <p:sp>
        <p:nvSpPr>
          <p:cNvPr id="75" name="TextBox 74">
            <a:extLst>
              <a:ext uri="{FF2B5EF4-FFF2-40B4-BE49-F238E27FC236}">
                <a16:creationId xmlns:a16="http://schemas.microsoft.com/office/drawing/2014/main" id="{D7F7778E-1667-F747-99A7-064FE5794F55}"/>
              </a:ext>
            </a:extLst>
          </p:cNvPr>
          <p:cNvSpPr txBox="1"/>
          <p:nvPr/>
        </p:nvSpPr>
        <p:spPr>
          <a:xfrm>
            <a:off x="1417365" y="4730081"/>
            <a:ext cx="1055097" cy="461665"/>
          </a:xfrm>
          <a:prstGeom prst="rect">
            <a:avLst/>
          </a:prstGeom>
          <a:noFill/>
        </p:spPr>
        <p:txBody>
          <a:bodyPr wrap="none" rtlCol="0">
            <a:spAutoFit/>
          </a:bodyPr>
          <a:lstStyle/>
          <a:p>
            <a:r>
              <a:rPr lang="en-US" sz="2400"/>
              <a:t>Orbit 3</a:t>
            </a:r>
          </a:p>
        </p:txBody>
      </p:sp>
    </p:spTree>
    <p:extLst>
      <p:ext uri="{BB962C8B-B14F-4D97-AF65-F5344CB8AC3E}">
        <p14:creationId xmlns:p14="http://schemas.microsoft.com/office/powerpoint/2010/main" val="167205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63" grpId="0" animBg="1"/>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3D06C-1478-CE78-E20B-2DF23A5DDD03}"/>
              </a:ext>
            </a:extLst>
          </p:cNvPr>
          <p:cNvSpPr>
            <a:spLocks noGrp="1"/>
          </p:cNvSpPr>
          <p:nvPr>
            <p:ph type="title"/>
          </p:nvPr>
        </p:nvSpPr>
        <p:spPr>
          <a:xfrm>
            <a:off x="838200" y="2498725"/>
            <a:ext cx="10515600" cy="1325563"/>
          </a:xfrm>
        </p:spPr>
        <p:txBody>
          <a:bodyPr/>
          <a:lstStyle/>
          <a:p>
            <a:r>
              <a:rPr lang="en-US"/>
              <a:t>Evaluation</a:t>
            </a:r>
          </a:p>
        </p:txBody>
      </p:sp>
    </p:spTree>
    <p:extLst>
      <p:ext uri="{BB962C8B-B14F-4D97-AF65-F5344CB8AC3E}">
        <p14:creationId xmlns:p14="http://schemas.microsoft.com/office/powerpoint/2010/main" val="473233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028D53-31A1-9F48-8C3B-AE4AC8E18254}"/>
              </a:ext>
            </a:extLst>
          </p:cNvPr>
          <p:cNvGrpSpPr/>
          <p:nvPr/>
        </p:nvGrpSpPr>
        <p:grpSpPr>
          <a:xfrm>
            <a:off x="194666" y="1126419"/>
            <a:ext cx="12223828" cy="6263971"/>
            <a:chOff x="708400" y="-95063"/>
            <a:chExt cx="12633857" cy="6474087"/>
          </a:xfrm>
        </p:grpSpPr>
        <p:pic>
          <p:nvPicPr>
            <p:cNvPr id="35" name="Graphic 34" descr="Asia with solid fill">
              <a:extLst>
                <a:ext uri="{FF2B5EF4-FFF2-40B4-BE49-F238E27FC236}">
                  <a16:creationId xmlns:a16="http://schemas.microsoft.com/office/drawing/2014/main" id="{A856606F-F1E3-A84C-B06C-92A4A2841C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4229" y="14514"/>
              <a:ext cx="5998028" cy="5382128"/>
            </a:xfrm>
            <a:prstGeom prst="rect">
              <a:avLst/>
            </a:prstGeom>
          </p:spPr>
        </p:pic>
        <p:pic>
          <p:nvPicPr>
            <p:cNvPr id="36" name="Graphic 35" descr="Europe with solid fill">
              <a:extLst>
                <a:ext uri="{FF2B5EF4-FFF2-40B4-BE49-F238E27FC236}">
                  <a16:creationId xmlns:a16="http://schemas.microsoft.com/office/drawing/2014/main" id="{5CE5E034-4610-1F44-8BA1-A2D597B4C9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2172" y="624116"/>
              <a:ext cx="3352799" cy="2804884"/>
            </a:xfrm>
            <a:prstGeom prst="rect">
              <a:avLst/>
            </a:prstGeom>
          </p:spPr>
        </p:pic>
        <p:pic>
          <p:nvPicPr>
            <p:cNvPr id="37" name="Graphic 36" descr="South America with solid fill">
              <a:extLst>
                <a:ext uri="{FF2B5EF4-FFF2-40B4-BE49-F238E27FC236}">
                  <a16:creationId xmlns:a16="http://schemas.microsoft.com/office/drawing/2014/main" id="{141B524E-D0EE-794F-B32E-B227D15AAF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4071" y="3686627"/>
              <a:ext cx="2940958" cy="2692397"/>
            </a:xfrm>
            <a:prstGeom prst="rect">
              <a:avLst/>
            </a:prstGeom>
          </p:spPr>
        </p:pic>
        <p:pic>
          <p:nvPicPr>
            <p:cNvPr id="38" name="Graphic 37" descr="Africa with solid fill">
              <a:extLst>
                <a:ext uri="{FF2B5EF4-FFF2-40B4-BE49-F238E27FC236}">
                  <a16:creationId xmlns:a16="http://schemas.microsoft.com/office/drawing/2014/main" id="{77AA3333-4273-AB4C-85E9-98B2220364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36398" y="2761563"/>
              <a:ext cx="2892706" cy="2892706"/>
            </a:xfrm>
            <a:prstGeom prst="rect">
              <a:avLst/>
            </a:prstGeom>
          </p:spPr>
        </p:pic>
        <p:pic>
          <p:nvPicPr>
            <p:cNvPr id="39" name="Graphic 38" descr="North America with solid fill">
              <a:extLst>
                <a:ext uri="{FF2B5EF4-FFF2-40B4-BE49-F238E27FC236}">
                  <a16:creationId xmlns:a16="http://schemas.microsoft.com/office/drawing/2014/main" id="{C912BEB4-4F32-FE40-A55B-D98D2912B5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8400" y="-95063"/>
              <a:ext cx="5881914" cy="4970129"/>
            </a:xfrm>
            <a:prstGeom prst="rect">
              <a:avLst/>
            </a:prstGeom>
          </p:spPr>
        </p:pic>
        <p:pic>
          <p:nvPicPr>
            <p:cNvPr id="40" name="Graphic 39" descr="Australia with solid fill">
              <a:extLst>
                <a:ext uri="{FF2B5EF4-FFF2-40B4-BE49-F238E27FC236}">
                  <a16:creationId xmlns:a16="http://schemas.microsoft.com/office/drawing/2014/main" id="{CD8E420D-C926-3041-A560-9D68872F18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42855" y="4144397"/>
              <a:ext cx="1650917" cy="1980632"/>
            </a:xfrm>
            <a:prstGeom prst="rect">
              <a:avLst/>
            </a:prstGeom>
          </p:spPr>
        </p:pic>
      </p:grpSp>
      <p:sp>
        <p:nvSpPr>
          <p:cNvPr id="2" name="Title 1">
            <a:extLst>
              <a:ext uri="{FF2B5EF4-FFF2-40B4-BE49-F238E27FC236}">
                <a16:creationId xmlns:a16="http://schemas.microsoft.com/office/drawing/2014/main" id="{1CA905CD-94AE-AF95-73C7-44501FBFBBF4}"/>
              </a:ext>
            </a:extLst>
          </p:cNvPr>
          <p:cNvSpPr>
            <a:spLocks noGrp="1"/>
          </p:cNvSpPr>
          <p:nvPr>
            <p:ph type="title"/>
          </p:nvPr>
        </p:nvSpPr>
        <p:spPr>
          <a:xfrm>
            <a:off x="838200" y="0"/>
            <a:ext cx="10723848" cy="1460500"/>
          </a:xfrm>
        </p:spPr>
        <p:txBody>
          <a:bodyPr/>
          <a:lstStyle/>
          <a:p>
            <a:r>
              <a:rPr lang="en-US" dirty="0"/>
              <a:t>Challenge 3: Need content access traces across the globe</a:t>
            </a:r>
          </a:p>
        </p:txBody>
      </p:sp>
      <p:pic>
        <p:nvPicPr>
          <p:cNvPr id="23" name="Graphic 22" descr="City outline">
            <a:extLst>
              <a:ext uri="{FF2B5EF4-FFF2-40B4-BE49-F238E27FC236}">
                <a16:creationId xmlns:a16="http://schemas.microsoft.com/office/drawing/2014/main" id="{FF7EE378-5824-2741-8F7D-921C1D2093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59710" y="3864806"/>
            <a:ext cx="271490" cy="271490"/>
          </a:xfrm>
          <a:prstGeom prst="rect">
            <a:avLst/>
          </a:prstGeom>
        </p:spPr>
      </p:pic>
      <p:pic>
        <p:nvPicPr>
          <p:cNvPr id="24" name="Graphic 23" descr="City outline">
            <a:extLst>
              <a:ext uri="{FF2B5EF4-FFF2-40B4-BE49-F238E27FC236}">
                <a16:creationId xmlns:a16="http://schemas.microsoft.com/office/drawing/2014/main" id="{931717D0-48E4-4143-B7E2-7E8AB87CDA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03600" y="4085472"/>
            <a:ext cx="271490" cy="271490"/>
          </a:xfrm>
          <a:prstGeom prst="rect">
            <a:avLst/>
          </a:prstGeom>
        </p:spPr>
      </p:pic>
      <p:pic>
        <p:nvPicPr>
          <p:cNvPr id="27" name="Graphic 26" descr="City outline">
            <a:extLst>
              <a:ext uri="{FF2B5EF4-FFF2-40B4-BE49-F238E27FC236}">
                <a16:creationId xmlns:a16="http://schemas.microsoft.com/office/drawing/2014/main" id="{60DF164C-61A3-BE4A-9F9F-B23093D62A4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81759" y="4283322"/>
            <a:ext cx="271490" cy="271490"/>
          </a:xfrm>
          <a:prstGeom prst="rect">
            <a:avLst/>
          </a:prstGeom>
        </p:spPr>
      </p:pic>
      <p:pic>
        <p:nvPicPr>
          <p:cNvPr id="29" name="Graphic 28" descr="City outline">
            <a:extLst>
              <a:ext uri="{FF2B5EF4-FFF2-40B4-BE49-F238E27FC236}">
                <a16:creationId xmlns:a16="http://schemas.microsoft.com/office/drawing/2014/main" id="{364E3582-DA7C-F241-8BB4-3D4A8A85B19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36509" y="3986915"/>
            <a:ext cx="271490" cy="271490"/>
          </a:xfrm>
          <a:prstGeom prst="rect">
            <a:avLst/>
          </a:prstGeom>
        </p:spPr>
      </p:pic>
      <p:pic>
        <p:nvPicPr>
          <p:cNvPr id="30" name="Graphic 29" descr="City outline">
            <a:extLst>
              <a:ext uri="{FF2B5EF4-FFF2-40B4-BE49-F238E27FC236}">
                <a16:creationId xmlns:a16="http://schemas.microsoft.com/office/drawing/2014/main" id="{4629AAC6-7926-6E41-ADBA-C897EBE9F6A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21514" y="4039485"/>
            <a:ext cx="271490" cy="271490"/>
          </a:xfrm>
          <a:prstGeom prst="rect">
            <a:avLst/>
          </a:prstGeom>
        </p:spPr>
      </p:pic>
      <p:pic>
        <p:nvPicPr>
          <p:cNvPr id="31" name="Graphic 30" descr="City outline">
            <a:extLst>
              <a:ext uri="{FF2B5EF4-FFF2-40B4-BE49-F238E27FC236}">
                <a16:creationId xmlns:a16="http://schemas.microsoft.com/office/drawing/2014/main" id="{030D3275-5185-FA4A-95E2-8D0AD4C93E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46863" y="3354283"/>
            <a:ext cx="271490" cy="271490"/>
          </a:xfrm>
          <a:prstGeom prst="rect">
            <a:avLst/>
          </a:prstGeom>
        </p:spPr>
      </p:pic>
      <p:pic>
        <p:nvPicPr>
          <p:cNvPr id="32" name="Graphic 31" descr="City outline">
            <a:extLst>
              <a:ext uri="{FF2B5EF4-FFF2-40B4-BE49-F238E27FC236}">
                <a16:creationId xmlns:a16="http://schemas.microsoft.com/office/drawing/2014/main" id="{7BE7A27E-CE20-7F47-8713-DF6C00B85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76310" y="3478916"/>
            <a:ext cx="271490" cy="271490"/>
          </a:xfrm>
          <a:prstGeom prst="rect">
            <a:avLst/>
          </a:prstGeom>
        </p:spPr>
      </p:pic>
      <p:pic>
        <p:nvPicPr>
          <p:cNvPr id="33" name="Graphic 32" descr="City outline">
            <a:extLst>
              <a:ext uri="{FF2B5EF4-FFF2-40B4-BE49-F238E27FC236}">
                <a16:creationId xmlns:a16="http://schemas.microsoft.com/office/drawing/2014/main" id="{9D768DA1-C9AA-5845-A39D-0A6C8E9834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17541" y="3625773"/>
            <a:ext cx="271490" cy="271490"/>
          </a:xfrm>
          <a:prstGeom prst="rect">
            <a:avLst/>
          </a:prstGeom>
        </p:spPr>
      </p:pic>
      <p:pic>
        <p:nvPicPr>
          <p:cNvPr id="41" name="Graphic 40" descr="City outline">
            <a:extLst>
              <a:ext uri="{FF2B5EF4-FFF2-40B4-BE49-F238E27FC236}">
                <a16:creationId xmlns:a16="http://schemas.microsoft.com/office/drawing/2014/main" id="{C0198A32-7893-864C-ABF4-DAE6076988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6131" y="4554812"/>
            <a:ext cx="271490" cy="271490"/>
          </a:xfrm>
          <a:prstGeom prst="rect">
            <a:avLst/>
          </a:prstGeom>
        </p:spPr>
      </p:pic>
    </p:spTree>
    <p:extLst>
      <p:ext uri="{BB962C8B-B14F-4D97-AF65-F5344CB8AC3E}">
        <p14:creationId xmlns:p14="http://schemas.microsoft.com/office/powerpoint/2010/main" val="2819228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E1A81F9-2812-E097-1A92-E4B233C207C3}"/>
              </a:ext>
            </a:extLst>
          </p:cNvPr>
          <p:cNvSpPr txBox="1">
            <a:spLocks/>
          </p:cNvSpPr>
          <p:nvPr/>
        </p:nvSpPr>
        <p:spPr>
          <a:xfrm>
            <a:off x="457200" y="2184401"/>
            <a:ext cx="11446329" cy="2336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Idea: High fidelity distributed trace generation</a:t>
            </a:r>
            <a:endParaRPr lang="en-US"/>
          </a:p>
        </p:txBody>
      </p:sp>
    </p:spTree>
    <p:extLst>
      <p:ext uri="{BB962C8B-B14F-4D97-AF65-F5344CB8AC3E}">
        <p14:creationId xmlns:p14="http://schemas.microsoft.com/office/powerpoint/2010/main" val="386507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Graphic 42" descr="Paper outline">
            <a:extLst>
              <a:ext uri="{FF2B5EF4-FFF2-40B4-BE49-F238E27FC236}">
                <a16:creationId xmlns:a16="http://schemas.microsoft.com/office/drawing/2014/main" id="{1936D3B5-4B28-194C-BA22-1D123BDB00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1523" y="3565037"/>
            <a:ext cx="2445578" cy="2445578"/>
          </a:xfrm>
          <a:prstGeom prst="rect">
            <a:avLst/>
          </a:prstGeom>
        </p:spPr>
      </p:pic>
      <p:sp>
        <p:nvSpPr>
          <p:cNvPr id="2" name="Title 1">
            <a:extLst>
              <a:ext uri="{FF2B5EF4-FFF2-40B4-BE49-F238E27FC236}">
                <a16:creationId xmlns:a16="http://schemas.microsoft.com/office/drawing/2014/main" id="{CC290E93-2E0B-4D4B-08DB-ED76F404DADE}"/>
              </a:ext>
            </a:extLst>
          </p:cNvPr>
          <p:cNvSpPr>
            <a:spLocks noGrp="1"/>
          </p:cNvSpPr>
          <p:nvPr>
            <p:ph type="title"/>
          </p:nvPr>
        </p:nvSpPr>
        <p:spPr>
          <a:xfrm>
            <a:off x="180034" y="1502"/>
            <a:ext cx="11831932" cy="1325563"/>
          </a:xfrm>
        </p:spPr>
        <p:txBody>
          <a:bodyPr/>
          <a:lstStyle/>
          <a:p>
            <a:r>
              <a:rPr lang="en-US" err="1">
                <a:ea typeface="Calibri Light"/>
                <a:cs typeface="Calibri Light"/>
              </a:rPr>
              <a:t>SpaceGEN</a:t>
            </a:r>
            <a:r>
              <a:rPr lang="en-US">
                <a:ea typeface="Calibri Light"/>
                <a:cs typeface="Calibri Light"/>
              </a:rPr>
              <a:t>: first open-sourced generator for geo-distributed content access traces</a:t>
            </a:r>
          </a:p>
        </p:txBody>
      </p:sp>
      <p:pic>
        <p:nvPicPr>
          <p:cNvPr id="5" name="Graphic 4" descr="Document outline">
            <a:extLst>
              <a:ext uri="{FF2B5EF4-FFF2-40B4-BE49-F238E27FC236}">
                <a16:creationId xmlns:a16="http://schemas.microsoft.com/office/drawing/2014/main" id="{6A63091F-A9AE-AC4E-AAB6-882823580E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5323" y="1330582"/>
            <a:ext cx="1558030" cy="1498846"/>
          </a:xfrm>
          <a:prstGeom prst="rect">
            <a:avLst/>
          </a:prstGeom>
        </p:spPr>
      </p:pic>
      <p:sp>
        <p:nvSpPr>
          <p:cNvPr id="8" name="TextBox 7">
            <a:extLst>
              <a:ext uri="{FF2B5EF4-FFF2-40B4-BE49-F238E27FC236}">
                <a16:creationId xmlns:a16="http://schemas.microsoft.com/office/drawing/2014/main" id="{B8F2990C-F069-0F4F-B6B2-E9220C1C7C50}"/>
              </a:ext>
            </a:extLst>
          </p:cNvPr>
          <p:cNvSpPr txBox="1"/>
          <p:nvPr/>
        </p:nvSpPr>
        <p:spPr>
          <a:xfrm>
            <a:off x="180034" y="1566125"/>
            <a:ext cx="1678472" cy="1154162"/>
          </a:xfrm>
          <a:prstGeom prst="rect">
            <a:avLst/>
          </a:prstGeom>
          <a:noFill/>
        </p:spPr>
        <p:txBody>
          <a:bodyPr wrap="none" lIns="91440" tIns="45720" rIns="91440" bIns="45720" rtlCol="0" anchor="t">
            <a:spAutoFit/>
          </a:bodyPr>
          <a:lstStyle/>
          <a:p>
            <a:pPr algn="ctr"/>
            <a:r>
              <a:rPr lang="en-US" sz="2300"/>
              <a:t>Real-Trace</a:t>
            </a:r>
            <a:br>
              <a:rPr lang="en-US" sz="2300"/>
            </a:br>
            <a:r>
              <a:rPr lang="en-US" sz="2300"/>
              <a:t>for Location </a:t>
            </a:r>
            <a:br>
              <a:rPr lang="en-US" sz="2300">
                <a:ea typeface="Calibri"/>
                <a:cs typeface="Calibri"/>
              </a:rPr>
            </a:br>
            <a:r>
              <a:rPr lang="en-US" sz="2300"/>
              <a:t>‘X’, ’Y’, ‘Z’…</a:t>
            </a:r>
            <a:endParaRPr lang="en-US" sz="2300">
              <a:ea typeface="Calibri"/>
              <a:cs typeface="Calibri"/>
            </a:endParaRPr>
          </a:p>
        </p:txBody>
      </p:sp>
      <p:sp>
        <p:nvSpPr>
          <p:cNvPr id="12" name="Right Arrow 11">
            <a:extLst>
              <a:ext uri="{FF2B5EF4-FFF2-40B4-BE49-F238E27FC236}">
                <a16:creationId xmlns:a16="http://schemas.microsoft.com/office/drawing/2014/main" id="{CCB06E73-3919-1841-8DAC-68FFC62B363C}"/>
              </a:ext>
            </a:extLst>
          </p:cNvPr>
          <p:cNvSpPr/>
          <p:nvPr/>
        </p:nvSpPr>
        <p:spPr>
          <a:xfrm>
            <a:off x="3275956" y="1954615"/>
            <a:ext cx="1085386" cy="3463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3720633-3EFF-7649-B418-BC7B3923340D}"/>
              </a:ext>
            </a:extLst>
          </p:cNvPr>
          <p:cNvSpPr txBox="1"/>
          <p:nvPr/>
        </p:nvSpPr>
        <p:spPr>
          <a:xfrm>
            <a:off x="4597687" y="2772918"/>
            <a:ext cx="1418299" cy="923330"/>
          </a:xfrm>
          <a:prstGeom prst="rect">
            <a:avLst/>
          </a:prstGeom>
          <a:noFill/>
        </p:spPr>
        <p:txBody>
          <a:bodyPr wrap="square" lIns="91440" tIns="45720" rIns="91440" bIns="45720" rtlCol="0" anchor="t">
            <a:spAutoFit/>
          </a:bodyPr>
          <a:lstStyle/>
          <a:p>
            <a:pPr algn="ctr"/>
            <a:r>
              <a:rPr lang="en-US" i="1">
                <a:solidFill>
                  <a:srgbClr val="A5A5A5"/>
                </a:solidFill>
              </a:rPr>
              <a:t>Popularity Footprint </a:t>
            </a:r>
            <a:br>
              <a:rPr lang="en-US" i="1"/>
            </a:br>
            <a:r>
              <a:rPr lang="en-US" i="1">
                <a:solidFill>
                  <a:srgbClr val="A5A5A5"/>
                </a:solidFill>
              </a:rPr>
              <a:t>Descriptor</a:t>
            </a:r>
            <a:endParaRPr lang="en-US" i="1">
              <a:solidFill>
                <a:srgbClr val="A5A5A5"/>
              </a:solidFill>
              <a:ea typeface="Calibri"/>
              <a:cs typeface="Calibri"/>
            </a:endParaRPr>
          </a:p>
        </p:txBody>
      </p:sp>
      <p:pic>
        <p:nvPicPr>
          <p:cNvPr id="15" name="Graphic 14" descr="Normal Distribution outline">
            <a:extLst>
              <a:ext uri="{FF2B5EF4-FFF2-40B4-BE49-F238E27FC236}">
                <a16:creationId xmlns:a16="http://schemas.microsoft.com/office/drawing/2014/main" id="{57664EAB-313D-2145-AF6A-EFA282B848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403313" y="1147561"/>
            <a:ext cx="1816963" cy="1853953"/>
          </a:xfrm>
          <a:prstGeom prst="rect">
            <a:avLst/>
          </a:prstGeom>
        </p:spPr>
      </p:pic>
      <p:pic>
        <p:nvPicPr>
          <p:cNvPr id="22" name="Graphic 21" descr="Bar chart outline">
            <a:extLst>
              <a:ext uri="{FF2B5EF4-FFF2-40B4-BE49-F238E27FC236}">
                <a16:creationId xmlns:a16="http://schemas.microsoft.com/office/drawing/2014/main" id="{960AEF91-394F-914E-BAFD-11374B02FC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94076" y="1285895"/>
            <a:ext cx="1683798" cy="1691196"/>
          </a:xfrm>
          <a:prstGeom prst="rect">
            <a:avLst/>
          </a:prstGeom>
        </p:spPr>
      </p:pic>
      <p:sp>
        <p:nvSpPr>
          <p:cNvPr id="23" name="TextBox 22">
            <a:extLst>
              <a:ext uri="{FF2B5EF4-FFF2-40B4-BE49-F238E27FC236}">
                <a16:creationId xmlns:a16="http://schemas.microsoft.com/office/drawing/2014/main" id="{50CFC4EF-46EA-8540-8622-41B6BF05F2E5}"/>
              </a:ext>
            </a:extLst>
          </p:cNvPr>
          <p:cNvSpPr txBox="1"/>
          <p:nvPr/>
        </p:nvSpPr>
        <p:spPr>
          <a:xfrm>
            <a:off x="6589102" y="2794635"/>
            <a:ext cx="1282722" cy="923330"/>
          </a:xfrm>
          <a:prstGeom prst="rect">
            <a:avLst/>
          </a:prstGeom>
          <a:noFill/>
        </p:spPr>
        <p:txBody>
          <a:bodyPr wrap="none" lIns="91440" tIns="45720" rIns="91440" bIns="45720" rtlCol="0" anchor="t">
            <a:spAutoFit/>
          </a:bodyPr>
          <a:lstStyle/>
          <a:p>
            <a:pPr algn="ctr"/>
            <a:r>
              <a:rPr lang="en-US" i="1">
                <a:solidFill>
                  <a:srgbClr val="A5A5A5"/>
                </a:solidFill>
              </a:rPr>
              <a:t>Global </a:t>
            </a:r>
            <a:endParaRPr lang="en-US" i="1">
              <a:solidFill>
                <a:srgbClr val="A5A5A5"/>
              </a:solidFill>
              <a:ea typeface="Calibri"/>
              <a:cs typeface="Calibri"/>
            </a:endParaRPr>
          </a:p>
          <a:p>
            <a:pPr algn="ctr"/>
            <a:r>
              <a:rPr lang="en-US" i="1">
                <a:solidFill>
                  <a:srgbClr val="A5A5A5"/>
                </a:solidFill>
              </a:rPr>
              <a:t>Correlation </a:t>
            </a:r>
            <a:br>
              <a:rPr lang="en-US" i="1"/>
            </a:br>
            <a:endParaRPr lang="en-US" i="1">
              <a:solidFill>
                <a:srgbClr val="A5A5A5"/>
              </a:solidFill>
              <a:ea typeface="Calibri"/>
              <a:cs typeface="Calibri"/>
            </a:endParaRPr>
          </a:p>
        </p:txBody>
      </p:sp>
      <p:sp>
        <p:nvSpPr>
          <p:cNvPr id="25" name="Right Arrow 24">
            <a:extLst>
              <a:ext uri="{FF2B5EF4-FFF2-40B4-BE49-F238E27FC236}">
                <a16:creationId xmlns:a16="http://schemas.microsoft.com/office/drawing/2014/main" id="{2285DD6B-36EE-8146-B4F3-5AFC3F7DAE3E}"/>
              </a:ext>
            </a:extLst>
          </p:cNvPr>
          <p:cNvSpPr/>
          <p:nvPr/>
        </p:nvSpPr>
        <p:spPr>
          <a:xfrm>
            <a:off x="8080091" y="1967663"/>
            <a:ext cx="1085386" cy="3463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Magnifying glass outline">
            <a:extLst>
              <a:ext uri="{FF2B5EF4-FFF2-40B4-BE49-F238E27FC236}">
                <a16:creationId xmlns:a16="http://schemas.microsoft.com/office/drawing/2014/main" id="{D21C5D11-AA44-D342-AF97-B8EAC940D1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47404" y="1234949"/>
            <a:ext cx="755754" cy="755754"/>
          </a:xfrm>
          <a:prstGeom prst="rect">
            <a:avLst/>
          </a:prstGeom>
        </p:spPr>
      </p:pic>
      <p:pic>
        <p:nvPicPr>
          <p:cNvPr id="21" name="Graphic 20" descr="Gears outline">
            <a:extLst>
              <a:ext uri="{FF2B5EF4-FFF2-40B4-BE49-F238E27FC236}">
                <a16:creationId xmlns:a16="http://schemas.microsoft.com/office/drawing/2014/main" id="{6F74AFB0-F32A-7F43-B99F-463AFEBDD75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75610" y="1131646"/>
            <a:ext cx="914400" cy="914400"/>
          </a:xfrm>
          <a:prstGeom prst="rect">
            <a:avLst/>
          </a:prstGeom>
        </p:spPr>
      </p:pic>
      <p:sp>
        <p:nvSpPr>
          <p:cNvPr id="3" name="Plus Sign 2">
            <a:extLst>
              <a:ext uri="{FF2B5EF4-FFF2-40B4-BE49-F238E27FC236}">
                <a16:creationId xmlns:a16="http://schemas.microsoft.com/office/drawing/2014/main" id="{5CB5F62B-5DEA-217E-3B63-54896F90E6F6}"/>
              </a:ext>
            </a:extLst>
          </p:cNvPr>
          <p:cNvSpPr/>
          <p:nvPr/>
        </p:nvSpPr>
        <p:spPr>
          <a:xfrm>
            <a:off x="6018543" y="2028362"/>
            <a:ext cx="503067" cy="458679"/>
          </a:xfrm>
          <a:prstGeom prst="mathPl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descr="Document outline">
            <a:extLst>
              <a:ext uri="{FF2B5EF4-FFF2-40B4-BE49-F238E27FC236}">
                <a16:creationId xmlns:a16="http://schemas.microsoft.com/office/drawing/2014/main" id="{BF85A948-11EC-F976-E085-0073FB7E5FDF}"/>
              </a:ext>
            </a:extLst>
          </p:cNvPr>
          <p:cNvPicPr>
            <a:picLocks noChangeAspect="1"/>
          </p:cNvPicPr>
          <p:nvPr/>
        </p:nvPicPr>
        <p:blipFill>
          <a:blip r:embed="rId6">
            <a:extLst>
              <a:ext uri="{96DAC541-7B7A-43D3-8B79-37D633B846F1}">
                <asvg:svgBlip xmlns:asvg="http://schemas.microsoft.com/office/drawing/2016/SVG/main" r:embed="rId16"/>
              </a:ext>
            </a:extLst>
          </a:blip>
          <a:stretch>
            <a:fillRect/>
          </a:stretch>
        </p:blipFill>
        <p:spPr>
          <a:xfrm>
            <a:off x="8994655" y="1394205"/>
            <a:ext cx="1558030" cy="1498846"/>
          </a:xfrm>
          <a:prstGeom prst="rect">
            <a:avLst/>
          </a:prstGeom>
        </p:spPr>
      </p:pic>
      <p:sp>
        <p:nvSpPr>
          <p:cNvPr id="32" name="TextBox 31">
            <a:extLst>
              <a:ext uri="{FF2B5EF4-FFF2-40B4-BE49-F238E27FC236}">
                <a16:creationId xmlns:a16="http://schemas.microsoft.com/office/drawing/2014/main" id="{D959E3F6-FB76-971F-16E3-5C57AE509DA2}"/>
              </a:ext>
            </a:extLst>
          </p:cNvPr>
          <p:cNvSpPr txBox="1"/>
          <p:nvPr/>
        </p:nvSpPr>
        <p:spPr>
          <a:xfrm>
            <a:off x="10170486" y="1807302"/>
            <a:ext cx="2021514" cy="1154162"/>
          </a:xfrm>
          <a:prstGeom prst="rect">
            <a:avLst/>
          </a:prstGeom>
          <a:noFill/>
        </p:spPr>
        <p:txBody>
          <a:bodyPr wrap="none" lIns="91440" tIns="45720" rIns="91440" bIns="45720" rtlCol="0" anchor="t">
            <a:spAutoFit/>
          </a:bodyPr>
          <a:lstStyle/>
          <a:p>
            <a:pPr algn="ctr"/>
            <a:r>
              <a:rPr lang="en-US" sz="2300"/>
              <a:t>Synthetic-Trace</a:t>
            </a:r>
            <a:br>
              <a:rPr lang="en-US" sz="2300"/>
            </a:br>
            <a:r>
              <a:rPr lang="en-US" sz="2300"/>
              <a:t>for Location </a:t>
            </a:r>
            <a:br>
              <a:rPr lang="en-US" sz="2300">
                <a:ea typeface="Calibri"/>
                <a:cs typeface="Calibri"/>
              </a:rPr>
            </a:br>
            <a:r>
              <a:rPr lang="en-US" sz="2300"/>
              <a:t>‘X’, ‘Y’, ‘Z’…</a:t>
            </a:r>
            <a:endParaRPr lang="en-US" sz="2300">
              <a:ea typeface="Calibri"/>
              <a:cs typeface="Calibri"/>
            </a:endParaRPr>
          </a:p>
        </p:txBody>
      </p:sp>
      <p:sp>
        <p:nvSpPr>
          <p:cNvPr id="33" name="Star: 5 Points 32">
            <a:extLst>
              <a:ext uri="{FF2B5EF4-FFF2-40B4-BE49-F238E27FC236}">
                <a16:creationId xmlns:a16="http://schemas.microsoft.com/office/drawing/2014/main" id="{EE3AE537-8104-C946-A438-1F813D32F3D6}"/>
              </a:ext>
            </a:extLst>
          </p:cNvPr>
          <p:cNvSpPr/>
          <p:nvPr/>
        </p:nvSpPr>
        <p:spPr>
          <a:xfrm>
            <a:off x="9880330" y="1458711"/>
            <a:ext cx="355106" cy="384699"/>
          </a:xfrm>
          <a:prstGeom prst="star5">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Thought bubble with solid fill">
            <a:extLst>
              <a:ext uri="{FF2B5EF4-FFF2-40B4-BE49-F238E27FC236}">
                <a16:creationId xmlns:a16="http://schemas.microsoft.com/office/drawing/2014/main" id="{025AE67A-6879-634F-B17E-ED4F2C59B1D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1377570" y="2380099"/>
            <a:ext cx="3630516" cy="3630516"/>
          </a:xfrm>
          <a:prstGeom prst="rect">
            <a:avLst/>
          </a:prstGeom>
        </p:spPr>
      </p:pic>
      <p:sp>
        <p:nvSpPr>
          <p:cNvPr id="10" name="TextBox 9">
            <a:extLst>
              <a:ext uri="{FF2B5EF4-FFF2-40B4-BE49-F238E27FC236}">
                <a16:creationId xmlns:a16="http://schemas.microsoft.com/office/drawing/2014/main" id="{193D1EAC-CBB8-5B49-A96D-69B991698C3D}"/>
              </a:ext>
            </a:extLst>
          </p:cNvPr>
          <p:cNvSpPr txBox="1"/>
          <p:nvPr/>
        </p:nvSpPr>
        <p:spPr>
          <a:xfrm>
            <a:off x="2170724" y="4070274"/>
            <a:ext cx="2210463" cy="1200329"/>
          </a:xfrm>
          <a:prstGeom prst="rect">
            <a:avLst/>
          </a:prstGeom>
          <a:noFill/>
        </p:spPr>
        <p:txBody>
          <a:bodyPr wrap="square" rtlCol="0">
            <a:spAutoFit/>
          </a:bodyPr>
          <a:lstStyle/>
          <a:p>
            <a:pPr algn="ctr"/>
            <a:r>
              <a:rPr lang="en-US" sz="2400"/>
              <a:t>How objects are accessed within a trace</a:t>
            </a:r>
          </a:p>
        </p:txBody>
      </p:sp>
      <p:pic>
        <p:nvPicPr>
          <p:cNvPr id="24" name="Graphic 23" descr="Thought bubble with solid fill">
            <a:extLst>
              <a:ext uri="{FF2B5EF4-FFF2-40B4-BE49-F238E27FC236}">
                <a16:creationId xmlns:a16="http://schemas.microsoft.com/office/drawing/2014/main" id="{237B7666-5AC8-9943-A5E7-D4326427CC7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0800000" flipH="1">
            <a:off x="7580948" y="2357874"/>
            <a:ext cx="3807219" cy="3807219"/>
          </a:xfrm>
          <a:prstGeom prst="rect">
            <a:avLst/>
          </a:prstGeom>
        </p:spPr>
      </p:pic>
      <p:sp>
        <p:nvSpPr>
          <p:cNvPr id="26" name="TextBox 25">
            <a:extLst>
              <a:ext uri="{FF2B5EF4-FFF2-40B4-BE49-F238E27FC236}">
                <a16:creationId xmlns:a16="http://schemas.microsoft.com/office/drawing/2014/main" id="{04CB37DA-4691-0644-9418-91186C7E34DC}"/>
              </a:ext>
            </a:extLst>
          </p:cNvPr>
          <p:cNvSpPr txBox="1"/>
          <p:nvPr/>
        </p:nvSpPr>
        <p:spPr>
          <a:xfrm>
            <a:off x="8429477" y="4125205"/>
            <a:ext cx="2210463" cy="1200329"/>
          </a:xfrm>
          <a:prstGeom prst="rect">
            <a:avLst/>
          </a:prstGeom>
          <a:noFill/>
        </p:spPr>
        <p:txBody>
          <a:bodyPr wrap="square" rtlCol="0">
            <a:spAutoFit/>
          </a:bodyPr>
          <a:lstStyle/>
          <a:p>
            <a:pPr algn="ctr"/>
            <a:r>
              <a:rPr lang="en-US" sz="2400"/>
              <a:t>How objects are accessed between traces</a:t>
            </a:r>
          </a:p>
        </p:txBody>
      </p:sp>
      <p:sp>
        <p:nvSpPr>
          <p:cNvPr id="6" name="Rectangle 5">
            <a:extLst>
              <a:ext uri="{FF2B5EF4-FFF2-40B4-BE49-F238E27FC236}">
                <a16:creationId xmlns:a16="http://schemas.microsoft.com/office/drawing/2014/main" id="{E4D84AD7-EAC6-5E4D-B2C4-DC3AA1764051}"/>
              </a:ext>
            </a:extLst>
          </p:cNvPr>
          <p:cNvSpPr/>
          <p:nvPr/>
        </p:nvSpPr>
        <p:spPr>
          <a:xfrm>
            <a:off x="5362505" y="4331947"/>
            <a:ext cx="1282722" cy="1578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476C64-B4EF-994D-A304-67FE65D27C95}"/>
              </a:ext>
            </a:extLst>
          </p:cNvPr>
          <p:cNvSpPr/>
          <p:nvPr/>
        </p:nvSpPr>
        <p:spPr>
          <a:xfrm>
            <a:off x="5362505" y="4502680"/>
            <a:ext cx="1282722" cy="157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A059DD3-3E07-5F4E-8A53-EB57B712867B}"/>
              </a:ext>
            </a:extLst>
          </p:cNvPr>
          <p:cNvSpPr/>
          <p:nvPr/>
        </p:nvSpPr>
        <p:spPr>
          <a:xfrm>
            <a:off x="5362505" y="4673413"/>
            <a:ext cx="1282722" cy="157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98CC515-F88A-8846-9940-696D508027BF}"/>
              </a:ext>
            </a:extLst>
          </p:cNvPr>
          <p:cNvSpPr/>
          <p:nvPr/>
        </p:nvSpPr>
        <p:spPr>
          <a:xfrm>
            <a:off x="5362505" y="4844146"/>
            <a:ext cx="1282722" cy="157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61B9CD3-10DD-CD4A-B79B-E54ABAB4C961}"/>
              </a:ext>
            </a:extLst>
          </p:cNvPr>
          <p:cNvSpPr/>
          <p:nvPr/>
        </p:nvSpPr>
        <p:spPr>
          <a:xfrm>
            <a:off x="5362505" y="5014879"/>
            <a:ext cx="1282722" cy="1578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017B213-0226-204B-A701-71D7925688E4}"/>
              </a:ext>
            </a:extLst>
          </p:cNvPr>
          <p:cNvSpPr/>
          <p:nvPr/>
        </p:nvSpPr>
        <p:spPr>
          <a:xfrm>
            <a:off x="5362505" y="5185612"/>
            <a:ext cx="1282722" cy="157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C8DF14C-672A-9449-8192-BB55ECA26781}"/>
              </a:ext>
            </a:extLst>
          </p:cNvPr>
          <p:cNvSpPr/>
          <p:nvPr/>
        </p:nvSpPr>
        <p:spPr>
          <a:xfrm>
            <a:off x="5362505" y="5356345"/>
            <a:ext cx="1282722" cy="157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341260-24B2-E347-828E-BB86B2643DC6}"/>
              </a:ext>
            </a:extLst>
          </p:cNvPr>
          <p:cNvSpPr/>
          <p:nvPr/>
        </p:nvSpPr>
        <p:spPr>
          <a:xfrm>
            <a:off x="5362505" y="5527081"/>
            <a:ext cx="1282722" cy="157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ircular Arrow 40">
            <a:extLst>
              <a:ext uri="{FF2B5EF4-FFF2-40B4-BE49-F238E27FC236}">
                <a16:creationId xmlns:a16="http://schemas.microsoft.com/office/drawing/2014/main" id="{61870674-F103-654B-BEAA-BA2ECBCCEFC7}"/>
              </a:ext>
            </a:extLst>
          </p:cNvPr>
          <p:cNvSpPr/>
          <p:nvPr/>
        </p:nvSpPr>
        <p:spPr>
          <a:xfrm rot="5400000">
            <a:off x="6280589" y="4302195"/>
            <a:ext cx="846356" cy="866531"/>
          </a:xfrm>
          <a:prstGeom prst="circular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AB745B7E-FFBC-F74E-A938-5F8E8505F011}"/>
              </a:ext>
            </a:extLst>
          </p:cNvPr>
          <p:cNvSpPr txBox="1"/>
          <p:nvPr/>
        </p:nvSpPr>
        <p:spPr>
          <a:xfrm>
            <a:off x="7070377" y="4341215"/>
            <a:ext cx="2997895" cy="830997"/>
          </a:xfrm>
          <a:prstGeom prst="rect">
            <a:avLst/>
          </a:prstGeom>
          <a:noFill/>
        </p:spPr>
        <p:txBody>
          <a:bodyPr wrap="square" rtlCol="0">
            <a:spAutoFit/>
          </a:bodyPr>
          <a:lstStyle/>
          <a:p>
            <a:r>
              <a:rPr lang="en-US" sz="2400">
                <a:solidFill>
                  <a:schemeClr val="accent2"/>
                </a:solidFill>
              </a:rPr>
              <a:t>x bytes access y times</a:t>
            </a:r>
          </a:p>
          <a:p>
            <a:r>
              <a:rPr lang="en-US" sz="2400">
                <a:solidFill>
                  <a:schemeClr val="accent2"/>
                </a:solidFill>
              </a:rPr>
              <a:t>revisit after z bytes…</a:t>
            </a:r>
          </a:p>
        </p:txBody>
      </p:sp>
      <p:grpSp>
        <p:nvGrpSpPr>
          <p:cNvPr id="54" name="Group 53">
            <a:extLst>
              <a:ext uri="{FF2B5EF4-FFF2-40B4-BE49-F238E27FC236}">
                <a16:creationId xmlns:a16="http://schemas.microsoft.com/office/drawing/2014/main" id="{9C748041-6850-054E-9C5A-AFCFB265549F}"/>
              </a:ext>
            </a:extLst>
          </p:cNvPr>
          <p:cNvGrpSpPr/>
          <p:nvPr/>
        </p:nvGrpSpPr>
        <p:grpSpPr>
          <a:xfrm>
            <a:off x="4667547" y="3412368"/>
            <a:ext cx="3453057" cy="2731238"/>
            <a:chOff x="9246484" y="4733796"/>
            <a:chExt cx="2476744" cy="2152296"/>
          </a:xfrm>
        </p:grpSpPr>
        <p:pic>
          <p:nvPicPr>
            <p:cNvPr id="17" name="Graphic 16" descr="Paper outline">
              <a:extLst>
                <a:ext uri="{FF2B5EF4-FFF2-40B4-BE49-F238E27FC236}">
                  <a16:creationId xmlns:a16="http://schemas.microsoft.com/office/drawing/2014/main" id="{65495AE1-1C25-304B-9487-AE7F969413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21724" y="4733796"/>
              <a:ext cx="701504" cy="701504"/>
            </a:xfrm>
            <a:prstGeom prst="rect">
              <a:avLst/>
            </a:prstGeom>
          </p:spPr>
        </p:pic>
        <p:pic>
          <p:nvPicPr>
            <p:cNvPr id="44" name="Graphic 43" descr="Paper outline">
              <a:extLst>
                <a:ext uri="{FF2B5EF4-FFF2-40B4-BE49-F238E27FC236}">
                  <a16:creationId xmlns:a16="http://schemas.microsoft.com/office/drawing/2014/main" id="{FBC3CDBA-9938-3E4E-B6B4-07CA76A2D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16706" y="5459192"/>
              <a:ext cx="701504" cy="701504"/>
            </a:xfrm>
            <a:prstGeom prst="rect">
              <a:avLst/>
            </a:prstGeom>
          </p:spPr>
        </p:pic>
        <p:pic>
          <p:nvPicPr>
            <p:cNvPr id="1026" name="Picture 2" descr="Game of Thrones (TV Series 2011–2019) - IMDb">
              <a:extLst>
                <a:ext uri="{FF2B5EF4-FFF2-40B4-BE49-F238E27FC236}">
                  <a16:creationId xmlns:a16="http://schemas.microsoft.com/office/drawing/2014/main" id="{E4C693A7-D956-D648-AC3D-EFFC06D3346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246484" y="4919100"/>
              <a:ext cx="1235696" cy="1850973"/>
            </a:xfrm>
            <a:prstGeom prst="rect">
              <a:avLst/>
            </a:prstGeom>
            <a:noFill/>
            <a:extLst>
              <a:ext uri="{909E8E84-426E-40DD-AFC4-6F175D3DCCD1}">
                <a14:hiddenFill xmlns:a14="http://schemas.microsoft.com/office/drawing/2010/main">
                  <a:solidFill>
                    <a:srgbClr val="FFFFFF"/>
                  </a:solidFill>
                </a14:hiddenFill>
              </a:ext>
            </a:extLst>
          </p:spPr>
        </p:pic>
        <p:pic>
          <p:nvPicPr>
            <p:cNvPr id="48" name="Graphic 47" descr="Paper outline">
              <a:extLst>
                <a:ext uri="{FF2B5EF4-FFF2-40B4-BE49-F238E27FC236}">
                  <a16:creationId xmlns:a16="http://schemas.microsoft.com/office/drawing/2014/main" id="{1EEEFD52-BE8B-2F4B-A143-722A5338B2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16706" y="6184588"/>
              <a:ext cx="701504" cy="701504"/>
            </a:xfrm>
            <a:prstGeom prst="rect">
              <a:avLst/>
            </a:prstGeom>
          </p:spPr>
        </p:pic>
        <p:sp>
          <p:nvSpPr>
            <p:cNvPr id="49" name="Right Arrow 48">
              <a:extLst>
                <a:ext uri="{FF2B5EF4-FFF2-40B4-BE49-F238E27FC236}">
                  <a16:creationId xmlns:a16="http://schemas.microsoft.com/office/drawing/2014/main" id="{DAED169E-4E36-8340-8553-F331B62EAE53}"/>
                </a:ext>
              </a:extLst>
            </p:cNvPr>
            <p:cNvSpPr/>
            <p:nvPr/>
          </p:nvSpPr>
          <p:spPr>
            <a:xfrm>
              <a:off x="10487194" y="5086989"/>
              <a:ext cx="529177" cy="120740"/>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2679624-A5D8-6C43-A479-15A9349353EC}"/>
                </a:ext>
              </a:extLst>
            </p:cNvPr>
            <p:cNvSpPr txBox="1"/>
            <p:nvPr/>
          </p:nvSpPr>
          <p:spPr>
            <a:xfrm>
              <a:off x="11148487" y="4950086"/>
              <a:ext cx="437940" cy="369332"/>
            </a:xfrm>
            <a:prstGeom prst="rect">
              <a:avLst/>
            </a:prstGeom>
            <a:noFill/>
          </p:spPr>
          <p:txBody>
            <a:bodyPr wrap="none" rtlCol="0">
              <a:spAutoFit/>
            </a:bodyPr>
            <a:lstStyle/>
            <a:p>
              <a:r>
                <a:rPr lang="en-US">
                  <a:solidFill>
                    <a:schemeClr val="tx1">
                      <a:lumMod val="50000"/>
                    </a:schemeClr>
                  </a:solidFill>
                </a:rPr>
                <a:t>US</a:t>
              </a:r>
            </a:p>
          </p:txBody>
        </p:sp>
        <p:sp>
          <p:nvSpPr>
            <p:cNvPr id="52" name="TextBox 51">
              <a:extLst>
                <a:ext uri="{FF2B5EF4-FFF2-40B4-BE49-F238E27FC236}">
                  <a16:creationId xmlns:a16="http://schemas.microsoft.com/office/drawing/2014/main" id="{8E641E63-04D6-D048-80ED-F2EE17A4CB33}"/>
                </a:ext>
              </a:extLst>
            </p:cNvPr>
            <p:cNvSpPr txBox="1"/>
            <p:nvPr/>
          </p:nvSpPr>
          <p:spPr>
            <a:xfrm>
              <a:off x="11134221" y="5674807"/>
              <a:ext cx="452368" cy="369332"/>
            </a:xfrm>
            <a:prstGeom prst="rect">
              <a:avLst/>
            </a:prstGeom>
            <a:noFill/>
          </p:spPr>
          <p:txBody>
            <a:bodyPr wrap="none" rtlCol="0">
              <a:spAutoFit/>
            </a:bodyPr>
            <a:lstStyle/>
            <a:p>
              <a:r>
                <a:rPr lang="en-US">
                  <a:solidFill>
                    <a:schemeClr val="tx1">
                      <a:lumMod val="50000"/>
                    </a:schemeClr>
                  </a:solidFill>
                </a:rPr>
                <a:t>UK</a:t>
              </a:r>
            </a:p>
          </p:txBody>
        </p:sp>
        <p:sp>
          <p:nvSpPr>
            <p:cNvPr id="53" name="TextBox 52">
              <a:extLst>
                <a:ext uri="{FF2B5EF4-FFF2-40B4-BE49-F238E27FC236}">
                  <a16:creationId xmlns:a16="http://schemas.microsoft.com/office/drawing/2014/main" id="{7BABFACC-B346-E748-87B9-FC32DB8551A1}"/>
                </a:ext>
              </a:extLst>
            </p:cNvPr>
            <p:cNvSpPr txBox="1"/>
            <p:nvPr/>
          </p:nvSpPr>
          <p:spPr>
            <a:xfrm>
              <a:off x="11178944" y="6371551"/>
              <a:ext cx="377026" cy="369332"/>
            </a:xfrm>
            <a:prstGeom prst="rect">
              <a:avLst/>
            </a:prstGeom>
            <a:noFill/>
          </p:spPr>
          <p:txBody>
            <a:bodyPr wrap="none" rtlCol="0">
              <a:spAutoFit/>
            </a:bodyPr>
            <a:lstStyle/>
            <a:p>
              <a:r>
                <a:rPr lang="en-US">
                  <a:solidFill>
                    <a:schemeClr val="tx1">
                      <a:lumMod val="50000"/>
                    </a:schemeClr>
                  </a:solidFill>
                </a:rPr>
                <a:t>JP</a:t>
              </a:r>
            </a:p>
          </p:txBody>
        </p:sp>
        <p:sp>
          <p:nvSpPr>
            <p:cNvPr id="51" name="TextBox 50">
              <a:extLst>
                <a:ext uri="{FF2B5EF4-FFF2-40B4-BE49-F238E27FC236}">
                  <a16:creationId xmlns:a16="http://schemas.microsoft.com/office/drawing/2014/main" id="{E8994F8E-187C-C644-A34C-F6504BF75FE9}"/>
                </a:ext>
              </a:extLst>
            </p:cNvPr>
            <p:cNvSpPr txBox="1"/>
            <p:nvPr/>
          </p:nvSpPr>
          <p:spPr>
            <a:xfrm>
              <a:off x="10408109" y="4837212"/>
              <a:ext cx="836187" cy="363806"/>
            </a:xfrm>
            <a:prstGeom prst="rect">
              <a:avLst/>
            </a:prstGeom>
            <a:noFill/>
          </p:spPr>
          <p:txBody>
            <a:bodyPr wrap="square" rtlCol="0">
              <a:spAutoFit/>
            </a:bodyPr>
            <a:lstStyle/>
            <a:p>
              <a:r>
                <a:rPr lang="en-US" sz="2400">
                  <a:solidFill>
                    <a:schemeClr val="tx1">
                      <a:lumMod val="50000"/>
                    </a:schemeClr>
                  </a:solidFill>
                </a:rPr>
                <a:t>X times</a:t>
              </a:r>
            </a:p>
          </p:txBody>
        </p:sp>
        <p:sp>
          <p:nvSpPr>
            <p:cNvPr id="56" name="Right Arrow 55">
              <a:extLst>
                <a:ext uri="{FF2B5EF4-FFF2-40B4-BE49-F238E27FC236}">
                  <a16:creationId xmlns:a16="http://schemas.microsoft.com/office/drawing/2014/main" id="{CE44F279-3252-BE43-8124-956F6218818B}"/>
                </a:ext>
              </a:extLst>
            </p:cNvPr>
            <p:cNvSpPr/>
            <p:nvPr/>
          </p:nvSpPr>
          <p:spPr>
            <a:xfrm>
              <a:off x="10513203" y="5798828"/>
              <a:ext cx="529177" cy="120740"/>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E639A21-E6C7-0749-8194-1FB967532D98}"/>
                </a:ext>
              </a:extLst>
            </p:cNvPr>
            <p:cNvSpPr txBox="1"/>
            <p:nvPr/>
          </p:nvSpPr>
          <p:spPr>
            <a:xfrm>
              <a:off x="10434118" y="5549051"/>
              <a:ext cx="836187" cy="363806"/>
            </a:xfrm>
            <a:prstGeom prst="rect">
              <a:avLst/>
            </a:prstGeom>
            <a:noFill/>
          </p:spPr>
          <p:txBody>
            <a:bodyPr wrap="square" rtlCol="0">
              <a:spAutoFit/>
            </a:bodyPr>
            <a:lstStyle/>
            <a:p>
              <a:r>
                <a:rPr lang="en-US" sz="2400">
                  <a:solidFill>
                    <a:schemeClr val="tx1">
                      <a:lumMod val="50000"/>
                    </a:schemeClr>
                  </a:solidFill>
                </a:rPr>
                <a:t>Y times</a:t>
              </a:r>
            </a:p>
          </p:txBody>
        </p:sp>
        <p:sp>
          <p:nvSpPr>
            <p:cNvPr id="58" name="Right Arrow 57">
              <a:extLst>
                <a:ext uri="{FF2B5EF4-FFF2-40B4-BE49-F238E27FC236}">
                  <a16:creationId xmlns:a16="http://schemas.microsoft.com/office/drawing/2014/main" id="{D39CEB06-FE48-8B4B-A4C7-EFB99FCF6853}"/>
                </a:ext>
              </a:extLst>
            </p:cNvPr>
            <p:cNvSpPr/>
            <p:nvPr/>
          </p:nvSpPr>
          <p:spPr>
            <a:xfrm>
              <a:off x="10513203" y="6465044"/>
              <a:ext cx="529177" cy="120740"/>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D2BE2EBB-E809-9947-8FE2-552FCD58B19E}"/>
                </a:ext>
              </a:extLst>
            </p:cNvPr>
            <p:cNvSpPr txBox="1"/>
            <p:nvPr/>
          </p:nvSpPr>
          <p:spPr>
            <a:xfrm>
              <a:off x="10434118" y="6215267"/>
              <a:ext cx="836187" cy="363806"/>
            </a:xfrm>
            <a:prstGeom prst="rect">
              <a:avLst/>
            </a:prstGeom>
            <a:noFill/>
          </p:spPr>
          <p:txBody>
            <a:bodyPr wrap="square" rtlCol="0">
              <a:spAutoFit/>
            </a:bodyPr>
            <a:lstStyle/>
            <a:p>
              <a:r>
                <a:rPr lang="en-US" sz="2400">
                  <a:solidFill>
                    <a:schemeClr val="tx1">
                      <a:lumMod val="50000"/>
                    </a:schemeClr>
                  </a:solidFill>
                </a:rPr>
                <a:t>Z times</a:t>
              </a:r>
            </a:p>
          </p:txBody>
        </p:sp>
      </p:grpSp>
    </p:spTree>
    <p:extLst>
      <p:ext uri="{BB962C8B-B14F-4D97-AF65-F5344CB8AC3E}">
        <p14:creationId xmlns:p14="http://schemas.microsoft.com/office/powerpoint/2010/main" val="82838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3" presetClass="entr" presetSubtype="1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par>
                          <p:cTn id="64" fill="hold">
                            <p:stCondLst>
                              <p:cond delay="3500"/>
                            </p:stCondLst>
                            <p:childTnLst>
                              <p:par>
                                <p:cTn id="65" presetID="10" presetClass="entr" presetSubtype="0"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6"/>
                                        </p:tgtEl>
                                      </p:cBhvr>
                                    </p:animEffect>
                                    <p:set>
                                      <p:cBhvr>
                                        <p:cTn id="76" dur="1" fill="hold">
                                          <p:stCondLst>
                                            <p:cond delay="499"/>
                                          </p:stCondLst>
                                        </p:cTn>
                                        <p:tgtEl>
                                          <p:spTgt spid="6"/>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7"/>
                                        </p:tgtEl>
                                      </p:cBhvr>
                                    </p:animEffect>
                                    <p:set>
                                      <p:cBhvr>
                                        <p:cTn id="79" dur="1" fill="hold">
                                          <p:stCondLst>
                                            <p:cond delay="499"/>
                                          </p:stCondLst>
                                        </p:cTn>
                                        <p:tgtEl>
                                          <p:spTgt spid="27"/>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9"/>
                                        </p:tgtEl>
                                      </p:cBhvr>
                                    </p:animEffect>
                                    <p:set>
                                      <p:cBhvr>
                                        <p:cTn id="82" dur="1" fill="hold">
                                          <p:stCondLst>
                                            <p:cond delay="499"/>
                                          </p:stCondLst>
                                        </p:cTn>
                                        <p:tgtEl>
                                          <p:spTgt spid="29"/>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0"/>
                                        </p:tgtEl>
                                      </p:cBhvr>
                                    </p:animEffect>
                                    <p:set>
                                      <p:cBhvr>
                                        <p:cTn id="85" dur="1" fill="hold">
                                          <p:stCondLst>
                                            <p:cond delay="499"/>
                                          </p:stCondLst>
                                        </p:cTn>
                                        <p:tgtEl>
                                          <p:spTgt spid="30"/>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31"/>
                                        </p:tgtEl>
                                      </p:cBhvr>
                                    </p:animEffect>
                                    <p:set>
                                      <p:cBhvr>
                                        <p:cTn id="88" dur="1" fill="hold">
                                          <p:stCondLst>
                                            <p:cond delay="499"/>
                                          </p:stCondLst>
                                        </p:cTn>
                                        <p:tgtEl>
                                          <p:spTgt spid="3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34"/>
                                        </p:tgtEl>
                                      </p:cBhvr>
                                    </p:animEffect>
                                    <p:set>
                                      <p:cBhvr>
                                        <p:cTn id="91" dur="1" fill="hold">
                                          <p:stCondLst>
                                            <p:cond delay="499"/>
                                          </p:stCondLst>
                                        </p:cTn>
                                        <p:tgtEl>
                                          <p:spTgt spid="3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35"/>
                                        </p:tgtEl>
                                      </p:cBhvr>
                                    </p:animEffect>
                                    <p:set>
                                      <p:cBhvr>
                                        <p:cTn id="94" dur="1" fill="hold">
                                          <p:stCondLst>
                                            <p:cond delay="499"/>
                                          </p:stCondLst>
                                        </p:cTn>
                                        <p:tgtEl>
                                          <p:spTgt spid="35"/>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36"/>
                                        </p:tgtEl>
                                      </p:cBhvr>
                                    </p:animEffect>
                                    <p:set>
                                      <p:cBhvr>
                                        <p:cTn id="97" dur="1" fill="hold">
                                          <p:stCondLst>
                                            <p:cond delay="499"/>
                                          </p:stCondLst>
                                        </p:cTn>
                                        <p:tgtEl>
                                          <p:spTgt spid="36"/>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41"/>
                                        </p:tgtEl>
                                      </p:cBhvr>
                                    </p:animEffect>
                                    <p:set>
                                      <p:cBhvr>
                                        <p:cTn id="100" dur="1" fill="hold">
                                          <p:stCondLst>
                                            <p:cond delay="499"/>
                                          </p:stCondLst>
                                        </p:cTn>
                                        <p:tgtEl>
                                          <p:spTgt spid="41"/>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42"/>
                                        </p:tgtEl>
                                      </p:cBhvr>
                                    </p:animEffect>
                                    <p:set>
                                      <p:cBhvr>
                                        <p:cTn id="103" dur="1" fill="hold">
                                          <p:stCondLst>
                                            <p:cond delay="499"/>
                                          </p:stCondLst>
                                        </p:cTn>
                                        <p:tgtEl>
                                          <p:spTgt spid="42"/>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3"/>
                                        </p:tgtEl>
                                      </p:cBhvr>
                                    </p:animEffect>
                                    <p:set>
                                      <p:cBhvr>
                                        <p:cTn id="106" dur="1" fill="hold">
                                          <p:stCondLst>
                                            <p:cond delay="499"/>
                                          </p:stCondLst>
                                        </p:cTn>
                                        <p:tgtEl>
                                          <p:spTgt spid="43"/>
                                        </p:tgtEl>
                                        <p:attrNameLst>
                                          <p:attrName>style.visibility</p:attrName>
                                        </p:attrNameLst>
                                      </p:cBhvr>
                                      <p:to>
                                        <p:strVal val="hidden"/>
                                      </p:to>
                                    </p:set>
                                  </p:childTnLst>
                                </p:cTn>
                              </p:par>
                              <p:par>
                                <p:cTn id="107" presetID="3" presetClass="entr" presetSubtype="10" fill="hold" nodeType="with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blinds(horizontal)">
                                      <p:cBhvr>
                                        <p:cTn id="109" dur="500"/>
                                        <p:tgtEl>
                                          <p:spTgt spid="2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fade">
                                      <p:cBhvr>
                                        <p:cTn id="112" dur="500"/>
                                        <p:tgtEl>
                                          <p:spTgt spid="3"/>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blinds(horizontal)">
                                      <p:cBhvr>
                                        <p:cTn id="115" dur="500"/>
                                        <p:tgtEl>
                                          <p:spTgt spid="23"/>
                                        </p:tgtEl>
                                      </p:cBhvr>
                                    </p:animEffect>
                                  </p:childTnLst>
                                </p:cTn>
                              </p:par>
                              <p:par>
                                <p:cTn id="116" presetID="10" presetClass="entr" presetSubtype="0" fill="hold" nodeType="withEffect">
                                  <p:stCondLst>
                                    <p:cond delay="0"/>
                                  </p:stCondLst>
                                  <p:childTnLst>
                                    <p:set>
                                      <p:cBhvr>
                                        <p:cTn id="117" dur="1" fill="hold">
                                          <p:stCondLst>
                                            <p:cond delay="0"/>
                                          </p:stCondLst>
                                        </p:cTn>
                                        <p:tgtEl>
                                          <p:spTgt spid="24"/>
                                        </p:tgtEl>
                                        <p:attrNameLst>
                                          <p:attrName>style.visibility</p:attrName>
                                        </p:attrNameLst>
                                      </p:cBhvr>
                                      <p:to>
                                        <p:strVal val="visible"/>
                                      </p:to>
                                    </p:set>
                                    <p:animEffect transition="in" filter="fade">
                                      <p:cBhvr>
                                        <p:cTn id="118" dur="500"/>
                                        <p:tgtEl>
                                          <p:spTgt spid="2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fade">
                                      <p:cBhvr>
                                        <p:cTn id="121" dur="500"/>
                                        <p:tgtEl>
                                          <p:spTgt spid="26"/>
                                        </p:tgtEl>
                                      </p:cBhvr>
                                    </p:animEffect>
                                  </p:childTnLst>
                                </p:cTn>
                              </p:par>
                              <p:par>
                                <p:cTn id="122" presetID="10" presetClass="entr" presetSubtype="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500"/>
                                        <p:tgtEl>
                                          <p:spTgt spid="54"/>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blinds(horizontal)">
                                      <p:cBhvr>
                                        <p:cTn id="129" dur="500"/>
                                        <p:tgtEl>
                                          <p:spTgt spid="25"/>
                                        </p:tgtEl>
                                      </p:cBhvr>
                                    </p:animEffect>
                                  </p:childTnLst>
                                </p:cTn>
                              </p:par>
                              <p:par>
                                <p:cTn id="130" presetID="3" presetClass="entr" presetSubtype="10" fill="hold" nodeType="with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blinds(horizontal)">
                                      <p:cBhvr>
                                        <p:cTn id="132" dur="500"/>
                                        <p:tgtEl>
                                          <p:spTgt spid="28"/>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blinds(horizontal)">
                                      <p:cBhvr>
                                        <p:cTn id="135" dur="500"/>
                                        <p:tgtEl>
                                          <p:spTgt spid="32"/>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500"/>
                                        <p:tgtEl>
                                          <p:spTgt spid="33"/>
                                        </p:tgtEl>
                                      </p:cBhvr>
                                    </p:animEffect>
                                  </p:childTnLst>
                                </p:cTn>
                              </p:par>
                              <p:par>
                                <p:cTn id="139" presetID="10" presetClass="entr" presetSubtype="0" fill="hold" nodeType="withEffect">
                                  <p:stCondLst>
                                    <p:cond delay="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23" grpId="0"/>
      <p:bldP spid="25" grpId="0" animBg="1"/>
      <p:bldP spid="3" grpId="0" animBg="1"/>
      <p:bldP spid="32" grpId="0"/>
      <p:bldP spid="33" grpId="0" animBg="1"/>
      <p:bldP spid="10" grpId="0"/>
      <p:bldP spid="26" grpId="0"/>
      <p:bldP spid="6" grpId="0" animBg="1"/>
      <p:bldP spid="6" grpId="1" animBg="1"/>
      <p:bldP spid="27" grpId="0" animBg="1"/>
      <p:bldP spid="27" grpId="1" animBg="1"/>
      <p:bldP spid="29" grpId="0" animBg="1"/>
      <p:bldP spid="29" grpId="1" animBg="1"/>
      <p:bldP spid="30" grpId="0" animBg="1"/>
      <p:bldP spid="30" grpId="1" animBg="1"/>
      <p:bldP spid="31" grpId="0" animBg="1"/>
      <p:bldP spid="31" grpId="1" animBg="1"/>
      <p:bldP spid="34" grpId="0" animBg="1"/>
      <p:bldP spid="34" grpId="1" animBg="1"/>
      <p:bldP spid="35" grpId="0" animBg="1"/>
      <p:bldP spid="35" grpId="1" animBg="1"/>
      <p:bldP spid="36" grpId="0" animBg="1"/>
      <p:bldP spid="36" grpId="1" animBg="1"/>
      <p:bldP spid="41" grpId="0" animBg="1"/>
      <p:bldP spid="41" grpId="1" animBg="1"/>
      <p:bldP spid="42" grpId="0"/>
      <p:bldP spid="42" grpId="1"/>
    </p:bldLst>
  </p:timing>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0E93-2E0B-4D4B-08DB-ED76F404DADE}"/>
              </a:ext>
            </a:extLst>
          </p:cNvPr>
          <p:cNvSpPr>
            <a:spLocks noGrp="1"/>
          </p:cNvSpPr>
          <p:nvPr>
            <p:ph type="title"/>
          </p:nvPr>
        </p:nvSpPr>
        <p:spPr>
          <a:xfrm>
            <a:off x="838200" y="1058"/>
            <a:ext cx="10515600" cy="1325563"/>
          </a:xfrm>
        </p:spPr>
        <p:txBody>
          <a:bodyPr/>
          <a:lstStyle/>
          <a:p>
            <a:r>
              <a:rPr lang="en-US">
                <a:ea typeface="Calibri Light"/>
                <a:cs typeface="Calibri Light"/>
              </a:rPr>
              <a:t>Synthetic traces have similar properties to real traces</a:t>
            </a:r>
          </a:p>
        </p:txBody>
      </p:sp>
      <p:graphicFrame>
        <p:nvGraphicFramePr>
          <p:cNvPr id="12" name="Content Placeholder 8">
            <a:extLst>
              <a:ext uri="{FF2B5EF4-FFF2-40B4-BE49-F238E27FC236}">
                <a16:creationId xmlns:a16="http://schemas.microsoft.com/office/drawing/2014/main" id="{C4B85419-2C47-3643-8485-78D07323CAB2}"/>
              </a:ext>
            </a:extLst>
          </p:cNvPr>
          <p:cNvGraphicFramePr>
            <a:graphicFrameLocks/>
          </p:cNvGraphicFramePr>
          <p:nvPr/>
        </p:nvGraphicFramePr>
        <p:xfrm>
          <a:off x="349857" y="1649893"/>
          <a:ext cx="7192702" cy="433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ontent Placeholder 8">
            <a:extLst>
              <a:ext uri="{FF2B5EF4-FFF2-40B4-BE49-F238E27FC236}">
                <a16:creationId xmlns:a16="http://schemas.microsoft.com/office/drawing/2014/main" id="{596ED414-8006-5E47-AD25-069A58B19B4D}"/>
              </a:ext>
            </a:extLst>
          </p:cNvPr>
          <p:cNvGraphicFramePr>
            <a:graphicFrameLocks/>
          </p:cNvGraphicFramePr>
          <p:nvPr/>
        </p:nvGraphicFramePr>
        <p:xfrm>
          <a:off x="5560323" y="1337182"/>
          <a:ext cx="7662696" cy="465747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1267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graphicEl>
                                              <a:chart seriesIdx="0" categoryIdx="-4" bldStep="series"/>
                                            </p:graphicEl>
                                          </p:spTgt>
                                        </p:tgtEl>
                                        <p:attrNameLst>
                                          <p:attrName>style.visibility</p:attrName>
                                        </p:attrNameLst>
                                      </p:cBhvr>
                                      <p:to>
                                        <p:strVal val="visible"/>
                                      </p:to>
                                    </p:set>
                                    <p:animEffect transition="in" filter="fade">
                                      <p:cBhvr>
                                        <p:cTn id="7" dur="500"/>
                                        <p:tgtEl>
                                          <p:spTgt spid="12">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graphicEl>
                                              <a:chart seriesIdx="1" categoryIdx="-4" bldStep="series"/>
                                            </p:graphicEl>
                                          </p:spTgt>
                                        </p:tgtEl>
                                        <p:attrNameLst>
                                          <p:attrName>style.visibility</p:attrName>
                                        </p:attrNameLst>
                                      </p:cBhvr>
                                      <p:to>
                                        <p:strVal val="visible"/>
                                      </p:to>
                                    </p:set>
                                    <p:animEffect transition="in" filter="fade">
                                      <p:cBhvr>
                                        <p:cTn id="12" dur="500"/>
                                        <p:tgtEl>
                                          <p:spTgt spid="12">
                                            <p:graphicEl>
                                              <a:chart seriesIdx="1"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fade">
                                      <p:cBhvr>
                                        <p:cTn id="17" dur="500"/>
                                        <p:tgtEl>
                                          <p:spTgt spid="13">
                                            <p:graphicEl>
                                              <a:chart seriesIdx="0"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fade">
                                      <p:cBhvr>
                                        <p:cTn id="22" dur="500"/>
                                        <p:tgtEl>
                                          <p:spTgt spid="13">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Chart bld="series" animBg="0"/>
        </p:bldSub>
      </p:bldGraphic>
      <p:bldGraphic spid="13" grpId="0">
        <p:bldSub>
          <a:bldChart bld="series" animBg="0"/>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0E93-2E0B-4D4B-08DB-ED76F404DADE}"/>
              </a:ext>
            </a:extLst>
          </p:cNvPr>
          <p:cNvSpPr>
            <a:spLocks noGrp="1"/>
          </p:cNvSpPr>
          <p:nvPr>
            <p:ph type="title"/>
          </p:nvPr>
        </p:nvSpPr>
        <p:spPr>
          <a:xfrm>
            <a:off x="838200" y="1058"/>
            <a:ext cx="10515600" cy="1325563"/>
          </a:xfrm>
        </p:spPr>
        <p:txBody>
          <a:bodyPr/>
          <a:lstStyle/>
          <a:p>
            <a:r>
              <a:rPr lang="en-US" err="1">
                <a:ea typeface="Calibri Light"/>
                <a:cs typeface="Calibri Light"/>
              </a:rPr>
              <a:t>StarCDN</a:t>
            </a:r>
            <a:r>
              <a:rPr lang="en-US">
                <a:ea typeface="Calibri Light"/>
                <a:cs typeface="Calibri Light"/>
              </a:rPr>
              <a:t>: Evaluation Setup</a:t>
            </a:r>
          </a:p>
        </p:txBody>
      </p:sp>
      <p:sp>
        <p:nvSpPr>
          <p:cNvPr id="3" name="Content Placeholder 2">
            <a:extLst>
              <a:ext uri="{FF2B5EF4-FFF2-40B4-BE49-F238E27FC236}">
                <a16:creationId xmlns:a16="http://schemas.microsoft.com/office/drawing/2014/main" id="{DB5D9BB3-C225-05D9-7D72-711FCA07189B}"/>
              </a:ext>
            </a:extLst>
          </p:cNvPr>
          <p:cNvSpPr>
            <a:spLocks noGrp="1"/>
          </p:cNvSpPr>
          <p:nvPr>
            <p:ph idx="1"/>
          </p:nvPr>
        </p:nvSpPr>
        <p:spPr>
          <a:xfrm>
            <a:off x="838200" y="1326621"/>
            <a:ext cx="11136464" cy="4351338"/>
          </a:xfrm>
        </p:spPr>
        <p:txBody>
          <a:bodyPr/>
          <a:lstStyle/>
          <a:p>
            <a:r>
              <a:rPr lang="en-US"/>
              <a:t>5-days-long synthetic traces generated from Akamai’s production traces</a:t>
            </a:r>
          </a:p>
          <a:p>
            <a:endParaRPr lang="en-US"/>
          </a:p>
          <a:p>
            <a:r>
              <a:rPr lang="en-US"/>
              <a:t>Microsoft’s </a:t>
            </a:r>
            <a:r>
              <a:rPr lang="en-US" err="1"/>
              <a:t>CosmicBeats</a:t>
            </a:r>
            <a:r>
              <a:rPr lang="en-US"/>
              <a:t> Simulation with cache </a:t>
            </a:r>
            <a:r>
              <a:rPr lang="en-US" err="1"/>
              <a:t>replayer</a:t>
            </a:r>
            <a:endParaRPr lang="en-US"/>
          </a:p>
          <a:p>
            <a:endParaRPr lang="en-US"/>
          </a:p>
          <a:p>
            <a:r>
              <a:rPr lang="en-US"/>
              <a:t>We simulate for 5 days using </a:t>
            </a:r>
            <a:r>
              <a:rPr lang="en-US" err="1"/>
              <a:t>Starlink’s</a:t>
            </a:r>
            <a:r>
              <a:rPr lang="en-US"/>
              <a:t> gen-1 53 deg constellation</a:t>
            </a:r>
          </a:p>
          <a:p>
            <a:endParaRPr lang="en-US"/>
          </a:p>
          <a:p>
            <a:pPr marL="0" indent="0">
              <a:buNone/>
            </a:pPr>
            <a:endParaRPr lang="en-US"/>
          </a:p>
        </p:txBody>
      </p:sp>
    </p:spTree>
    <p:extLst>
      <p:ext uri="{BB962C8B-B14F-4D97-AF65-F5344CB8AC3E}">
        <p14:creationId xmlns:p14="http://schemas.microsoft.com/office/powerpoint/2010/main" val="44706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4475D3D-4931-8046-B21A-CFFB359C71E2}"/>
              </a:ext>
            </a:extLst>
          </p:cNvPr>
          <p:cNvGrpSpPr/>
          <p:nvPr/>
        </p:nvGrpSpPr>
        <p:grpSpPr>
          <a:xfrm>
            <a:off x="194666" y="1126419"/>
            <a:ext cx="12223828" cy="6263971"/>
            <a:chOff x="708400" y="-95063"/>
            <a:chExt cx="12633857" cy="6474087"/>
          </a:xfrm>
        </p:grpSpPr>
        <p:pic>
          <p:nvPicPr>
            <p:cNvPr id="21" name="Graphic 20" descr="Asia with solid fill">
              <a:extLst>
                <a:ext uri="{FF2B5EF4-FFF2-40B4-BE49-F238E27FC236}">
                  <a16:creationId xmlns:a16="http://schemas.microsoft.com/office/drawing/2014/main" id="{2694E896-981B-7845-9FB9-12BCD9A802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4229" y="14514"/>
              <a:ext cx="5998028" cy="5382128"/>
            </a:xfrm>
            <a:prstGeom prst="rect">
              <a:avLst/>
            </a:prstGeom>
          </p:spPr>
        </p:pic>
        <p:pic>
          <p:nvPicPr>
            <p:cNvPr id="23" name="Graphic 22" descr="Europe with solid fill">
              <a:extLst>
                <a:ext uri="{FF2B5EF4-FFF2-40B4-BE49-F238E27FC236}">
                  <a16:creationId xmlns:a16="http://schemas.microsoft.com/office/drawing/2014/main" id="{C7A37336-F2B4-CF4B-BC6B-33D7627CA6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2172" y="624116"/>
              <a:ext cx="3352799" cy="2804884"/>
            </a:xfrm>
            <a:prstGeom prst="rect">
              <a:avLst/>
            </a:prstGeom>
          </p:spPr>
        </p:pic>
        <p:pic>
          <p:nvPicPr>
            <p:cNvPr id="24" name="Graphic 23" descr="South America with solid fill">
              <a:extLst>
                <a:ext uri="{FF2B5EF4-FFF2-40B4-BE49-F238E27FC236}">
                  <a16:creationId xmlns:a16="http://schemas.microsoft.com/office/drawing/2014/main" id="{7F708BAC-AF22-6342-A37D-F4D2265D1F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4071" y="3686627"/>
              <a:ext cx="2940958" cy="2692397"/>
            </a:xfrm>
            <a:prstGeom prst="rect">
              <a:avLst/>
            </a:prstGeom>
          </p:spPr>
        </p:pic>
        <p:pic>
          <p:nvPicPr>
            <p:cNvPr id="25" name="Graphic 24" descr="Africa with solid fill">
              <a:extLst>
                <a:ext uri="{FF2B5EF4-FFF2-40B4-BE49-F238E27FC236}">
                  <a16:creationId xmlns:a16="http://schemas.microsoft.com/office/drawing/2014/main" id="{1A780DD3-3C7F-FD4A-AE03-A754B20728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36398" y="2761563"/>
              <a:ext cx="2892706" cy="2892706"/>
            </a:xfrm>
            <a:prstGeom prst="rect">
              <a:avLst/>
            </a:prstGeom>
          </p:spPr>
        </p:pic>
        <p:pic>
          <p:nvPicPr>
            <p:cNvPr id="27" name="Graphic 26" descr="North America with solid fill">
              <a:extLst>
                <a:ext uri="{FF2B5EF4-FFF2-40B4-BE49-F238E27FC236}">
                  <a16:creationId xmlns:a16="http://schemas.microsoft.com/office/drawing/2014/main" id="{B0511772-761C-9F48-9B40-1C6CE65C3E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8400" y="-95063"/>
              <a:ext cx="5881914" cy="4970129"/>
            </a:xfrm>
            <a:prstGeom prst="rect">
              <a:avLst/>
            </a:prstGeom>
          </p:spPr>
        </p:pic>
        <p:pic>
          <p:nvPicPr>
            <p:cNvPr id="31" name="Graphic 30" descr="Australia with solid fill">
              <a:extLst>
                <a:ext uri="{FF2B5EF4-FFF2-40B4-BE49-F238E27FC236}">
                  <a16:creationId xmlns:a16="http://schemas.microsoft.com/office/drawing/2014/main" id="{E9E7B9FC-92D2-3949-9114-AC4BEA5862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42855" y="4144397"/>
              <a:ext cx="1650917" cy="1980632"/>
            </a:xfrm>
            <a:prstGeom prst="rect">
              <a:avLst/>
            </a:prstGeom>
          </p:spPr>
        </p:pic>
      </p:grpSp>
      <p:sp>
        <p:nvSpPr>
          <p:cNvPr id="2" name="Title 1">
            <a:extLst>
              <a:ext uri="{FF2B5EF4-FFF2-40B4-BE49-F238E27FC236}">
                <a16:creationId xmlns:a16="http://schemas.microsoft.com/office/drawing/2014/main" id="{CC290E93-2E0B-4D4B-08DB-ED76F404DADE}"/>
              </a:ext>
            </a:extLst>
          </p:cNvPr>
          <p:cNvSpPr>
            <a:spLocks noGrp="1"/>
          </p:cNvSpPr>
          <p:nvPr>
            <p:ph type="title"/>
          </p:nvPr>
        </p:nvSpPr>
        <p:spPr>
          <a:xfrm>
            <a:off x="838200" y="1058"/>
            <a:ext cx="10515600" cy="1325563"/>
          </a:xfrm>
        </p:spPr>
        <p:txBody>
          <a:bodyPr/>
          <a:lstStyle/>
          <a:p>
            <a:r>
              <a:rPr lang="en-US">
                <a:ea typeface="Calibri Light"/>
                <a:cs typeface="Calibri Light"/>
              </a:rPr>
              <a:t>Content Delivery Networks (CDNs)</a:t>
            </a:r>
          </a:p>
        </p:txBody>
      </p:sp>
      <p:sp>
        <p:nvSpPr>
          <p:cNvPr id="3" name="Content Placeholder 2">
            <a:extLst>
              <a:ext uri="{FF2B5EF4-FFF2-40B4-BE49-F238E27FC236}">
                <a16:creationId xmlns:a16="http://schemas.microsoft.com/office/drawing/2014/main" id="{DB5D9BB3-C225-05D9-7D72-711FCA07189B}"/>
              </a:ext>
            </a:extLst>
          </p:cNvPr>
          <p:cNvSpPr>
            <a:spLocks noGrp="1"/>
          </p:cNvSpPr>
          <p:nvPr>
            <p:ph idx="1"/>
          </p:nvPr>
        </p:nvSpPr>
        <p:spPr>
          <a:xfrm>
            <a:off x="838200" y="1326621"/>
            <a:ext cx="10515600" cy="1775167"/>
          </a:xfrm>
        </p:spPr>
        <p:txBody>
          <a:bodyPr/>
          <a:lstStyle/>
          <a:p>
            <a:r>
              <a:rPr lang="en-US"/>
              <a:t>Reduce latency</a:t>
            </a:r>
          </a:p>
          <a:p>
            <a:endParaRPr lang="en-US"/>
          </a:p>
          <a:p>
            <a:r>
              <a:rPr lang="en-US"/>
              <a:t>Reduce WAN traffic</a:t>
            </a:r>
          </a:p>
        </p:txBody>
      </p:sp>
      <p:pic>
        <p:nvPicPr>
          <p:cNvPr id="12" name="Graphic 11" descr="User with solid fill">
            <a:extLst>
              <a:ext uri="{FF2B5EF4-FFF2-40B4-BE49-F238E27FC236}">
                <a16:creationId xmlns:a16="http://schemas.microsoft.com/office/drawing/2014/main" id="{7C22FB6D-4029-1C45-819B-7B579C1D641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036013" y="2999230"/>
            <a:ext cx="703648" cy="703648"/>
          </a:xfrm>
          <a:prstGeom prst="rect">
            <a:avLst/>
          </a:prstGeom>
        </p:spPr>
      </p:pic>
      <p:pic>
        <p:nvPicPr>
          <p:cNvPr id="29" name="Graphic 28" descr="User with solid fill">
            <a:extLst>
              <a:ext uri="{FF2B5EF4-FFF2-40B4-BE49-F238E27FC236}">
                <a16:creationId xmlns:a16="http://schemas.microsoft.com/office/drawing/2014/main" id="{7C07DE62-7D51-E845-9626-5BF8E310751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444800" y="2674667"/>
            <a:ext cx="703648" cy="703648"/>
          </a:xfrm>
          <a:prstGeom prst="rect">
            <a:avLst/>
          </a:prstGeom>
        </p:spPr>
      </p:pic>
      <p:pic>
        <p:nvPicPr>
          <p:cNvPr id="30" name="Graphic 29" descr="User with solid fill">
            <a:extLst>
              <a:ext uri="{FF2B5EF4-FFF2-40B4-BE49-F238E27FC236}">
                <a16:creationId xmlns:a16="http://schemas.microsoft.com/office/drawing/2014/main" id="{58712A44-1E3A-F144-9135-096BCFFD5DB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266512" y="3536047"/>
            <a:ext cx="703648" cy="703648"/>
          </a:xfrm>
          <a:prstGeom prst="rect">
            <a:avLst/>
          </a:prstGeom>
        </p:spPr>
      </p:pic>
      <p:pic>
        <p:nvPicPr>
          <p:cNvPr id="22" name="Graphic 21" descr="Cloud with solid fill">
            <a:extLst>
              <a:ext uri="{FF2B5EF4-FFF2-40B4-BE49-F238E27FC236}">
                <a16:creationId xmlns:a16="http://schemas.microsoft.com/office/drawing/2014/main" id="{0A920C6F-9F9E-634C-9F00-95ACB8D7132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320499" y="3276979"/>
            <a:ext cx="533429" cy="533429"/>
          </a:xfrm>
          <a:prstGeom prst="rect">
            <a:avLst/>
          </a:prstGeom>
        </p:spPr>
      </p:pic>
      <p:pic>
        <p:nvPicPr>
          <p:cNvPr id="42" name="Graphic 41" descr="Database with solid fill">
            <a:extLst>
              <a:ext uri="{FF2B5EF4-FFF2-40B4-BE49-F238E27FC236}">
                <a16:creationId xmlns:a16="http://schemas.microsoft.com/office/drawing/2014/main" id="{3E93065D-9CF5-4B40-BBC7-07BFE61CA900}"/>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3034522" y="3239866"/>
            <a:ext cx="883057" cy="883057"/>
          </a:xfrm>
          <a:prstGeom prst="rect">
            <a:avLst/>
          </a:prstGeom>
        </p:spPr>
      </p:pic>
      <p:cxnSp>
        <p:nvCxnSpPr>
          <p:cNvPr id="49" name="Straight Arrow Connector 48">
            <a:extLst>
              <a:ext uri="{FF2B5EF4-FFF2-40B4-BE49-F238E27FC236}">
                <a16:creationId xmlns:a16="http://schemas.microsoft.com/office/drawing/2014/main" id="{A513BA52-C96C-1548-9215-B7AD064D411F}"/>
              </a:ext>
            </a:extLst>
          </p:cNvPr>
          <p:cNvCxnSpPr>
            <a:cxnSpLocks/>
            <a:endCxn id="42" idx="3"/>
          </p:cNvCxnSpPr>
          <p:nvPr/>
        </p:nvCxnSpPr>
        <p:spPr>
          <a:xfrm flipH="1">
            <a:off x="3917579" y="3647468"/>
            <a:ext cx="2510598" cy="3392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568E32F-3145-AE44-8AB9-832B2E440DAA}"/>
              </a:ext>
            </a:extLst>
          </p:cNvPr>
          <p:cNvCxnSpPr>
            <a:cxnSpLocks/>
            <a:stCxn id="42" idx="1"/>
          </p:cNvCxnSpPr>
          <p:nvPr/>
        </p:nvCxnSpPr>
        <p:spPr>
          <a:xfrm flipH="1" flipV="1">
            <a:off x="2728840" y="3543693"/>
            <a:ext cx="305682" cy="13770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7868947-0396-2840-84FB-8451410296B8}"/>
              </a:ext>
            </a:extLst>
          </p:cNvPr>
          <p:cNvCxnSpPr>
            <a:cxnSpLocks/>
            <a:stCxn id="42" idx="1"/>
          </p:cNvCxnSpPr>
          <p:nvPr/>
        </p:nvCxnSpPr>
        <p:spPr>
          <a:xfrm flipH="1">
            <a:off x="2788430" y="3681395"/>
            <a:ext cx="246092" cy="10667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FCC9ED-E96F-9C47-9E0D-852A5532BAF1}"/>
              </a:ext>
            </a:extLst>
          </p:cNvPr>
          <p:cNvCxnSpPr>
            <a:cxnSpLocks/>
            <a:stCxn id="42" idx="1"/>
          </p:cNvCxnSpPr>
          <p:nvPr/>
        </p:nvCxnSpPr>
        <p:spPr>
          <a:xfrm flipH="1" flipV="1">
            <a:off x="2900270" y="3327273"/>
            <a:ext cx="134252" cy="35412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48774C4-9C63-3F4F-A9E5-5B111332588F}"/>
              </a:ext>
            </a:extLst>
          </p:cNvPr>
          <p:cNvSpPr txBox="1"/>
          <p:nvPr/>
        </p:nvSpPr>
        <p:spPr>
          <a:xfrm>
            <a:off x="6165849" y="3046146"/>
            <a:ext cx="942887" cy="461665"/>
          </a:xfrm>
          <a:prstGeom prst="rect">
            <a:avLst/>
          </a:prstGeom>
          <a:noFill/>
        </p:spPr>
        <p:txBody>
          <a:bodyPr wrap="none" rtlCol="0">
            <a:spAutoFit/>
          </a:bodyPr>
          <a:lstStyle/>
          <a:p>
            <a:r>
              <a:rPr lang="en-US" sz="2400"/>
              <a:t>Origin</a:t>
            </a:r>
          </a:p>
        </p:txBody>
      </p:sp>
      <p:sp>
        <p:nvSpPr>
          <p:cNvPr id="20" name="TextBox 19">
            <a:extLst>
              <a:ext uri="{FF2B5EF4-FFF2-40B4-BE49-F238E27FC236}">
                <a16:creationId xmlns:a16="http://schemas.microsoft.com/office/drawing/2014/main" id="{C4EA47D0-21DB-3349-8DFE-AFB9946AB790}"/>
              </a:ext>
            </a:extLst>
          </p:cNvPr>
          <p:cNvSpPr txBox="1"/>
          <p:nvPr/>
        </p:nvSpPr>
        <p:spPr>
          <a:xfrm>
            <a:off x="2767843" y="4015948"/>
            <a:ext cx="1416413" cy="461665"/>
          </a:xfrm>
          <a:prstGeom prst="rect">
            <a:avLst/>
          </a:prstGeom>
          <a:noFill/>
        </p:spPr>
        <p:txBody>
          <a:bodyPr wrap="none" rtlCol="0">
            <a:spAutoFit/>
          </a:bodyPr>
          <a:lstStyle/>
          <a:p>
            <a:r>
              <a:rPr lang="en-US" sz="2400"/>
              <a:t>CDN edge</a:t>
            </a:r>
          </a:p>
        </p:txBody>
      </p:sp>
      <p:pic>
        <p:nvPicPr>
          <p:cNvPr id="32" name="Graphic 31" descr="Database with solid fill">
            <a:extLst>
              <a:ext uri="{FF2B5EF4-FFF2-40B4-BE49-F238E27FC236}">
                <a16:creationId xmlns:a16="http://schemas.microsoft.com/office/drawing/2014/main" id="{F1BE8801-5BCA-4E48-8ABA-5A53A977E466}"/>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6364406" y="4581629"/>
            <a:ext cx="883057" cy="883057"/>
          </a:xfrm>
          <a:prstGeom prst="rect">
            <a:avLst/>
          </a:prstGeom>
        </p:spPr>
      </p:pic>
      <p:sp>
        <p:nvSpPr>
          <p:cNvPr id="33" name="TextBox 32">
            <a:extLst>
              <a:ext uri="{FF2B5EF4-FFF2-40B4-BE49-F238E27FC236}">
                <a16:creationId xmlns:a16="http://schemas.microsoft.com/office/drawing/2014/main" id="{EA4E5040-59B6-8B49-A562-56E05D86D3FE}"/>
              </a:ext>
            </a:extLst>
          </p:cNvPr>
          <p:cNvSpPr txBox="1"/>
          <p:nvPr/>
        </p:nvSpPr>
        <p:spPr>
          <a:xfrm>
            <a:off x="4978018" y="4793255"/>
            <a:ext cx="1416413" cy="461665"/>
          </a:xfrm>
          <a:prstGeom prst="rect">
            <a:avLst/>
          </a:prstGeom>
          <a:noFill/>
        </p:spPr>
        <p:txBody>
          <a:bodyPr wrap="none" rtlCol="0">
            <a:spAutoFit/>
          </a:bodyPr>
          <a:lstStyle/>
          <a:p>
            <a:r>
              <a:rPr lang="en-US" sz="2400"/>
              <a:t>CDN edge</a:t>
            </a:r>
          </a:p>
        </p:txBody>
      </p:sp>
      <p:pic>
        <p:nvPicPr>
          <p:cNvPr id="34" name="Graphic 33" descr="Database with solid fill">
            <a:extLst>
              <a:ext uri="{FF2B5EF4-FFF2-40B4-BE49-F238E27FC236}">
                <a16:creationId xmlns:a16="http://schemas.microsoft.com/office/drawing/2014/main" id="{3BB70581-8E86-B64A-AF42-FCF50A707E12}"/>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9003803" y="3597424"/>
            <a:ext cx="883057" cy="883057"/>
          </a:xfrm>
          <a:prstGeom prst="rect">
            <a:avLst/>
          </a:prstGeom>
        </p:spPr>
      </p:pic>
      <p:sp>
        <p:nvSpPr>
          <p:cNvPr id="35" name="TextBox 34">
            <a:extLst>
              <a:ext uri="{FF2B5EF4-FFF2-40B4-BE49-F238E27FC236}">
                <a16:creationId xmlns:a16="http://schemas.microsoft.com/office/drawing/2014/main" id="{96F289E3-00BF-ED4E-A725-44737389842A}"/>
              </a:ext>
            </a:extLst>
          </p:cNvPr>
          <p:cNvSpPr txBox="1"/>
          <p:nvPr/>
        </p:nvSpPr>
        <p:spPr>
          <a:xfrm>
            <a:off x="8364147" y="4307035"/>
            <a:ext cx="1416413" cy="461665"/>
          </a:xfrm>
          <a:prstGeom prst="rect">
            <a:avLst/>
          </a:prstGeom>
          <a:noFill/>
        </p:spPr>
        <p:txBody>
          <a:bodyPr wrap="none" rtlCol="0">
            <a:spAutoFit/>
          </a:bodyPr>
          <a:lstStyle/>
          <a:p>
            <a:r>
              <a:rPr lang="en-US" sz="2400"/>
              <a:t>CDN edge</a:t>
            </a:r>
          </a:p>
        </p:txBody>
      </p:sp>
      <p:pic>
        <p:nvPicPr>
          <p:cNvPr id="36" name="Graphic 35" descr="User with solid fill">
            <a:extLst>
              <a:ext uri="{FF2B5EF4-FFF2-40B4-BE49-F238E27FC236}">
                <a16:creationId xmlns:a16="http://schemas.microsoft.com/office/drawing/2014/main" id="{5B20B25A-812C-7C40-A2C8-9772BC8C3E0C}"/>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093221" y="5396033"/>
            <a:ext cx="703648" cy="703648"/>
          </a:xfrm>
          <a:prstGeom prst="rect">
            <a:avLst/>
          </a:prstGeom>
        </p:spPr>
      </p:pic>
      <p:cxnSp>
        <p:nvCxnSpPr>
          <p:cNvPr id="37" name="Straight Arrow Connector 36">
            <a:extLst>
              <a:ext uri="{FF2B5EF4-FFF2-40B4-BE49-F238E27FC236}">
                <a16:creationId xmlns:a16="http://schemas.microsoft.com/office/drawing/2014/main" id="{83D96500-3E28-1642-B755-0E34057A10EB}"/>
              </a:ext>
            </a:extLst>
          </p:cNvPr>
          <p:cNvCxnSpPr>
            <a:cxnSpLocks/>
          </p:cNvCxnSpPr>
          <p:nvPr/>
        </p:nvCxnSpPr>
        <p:spPr>
          <a:xfrm flipH="1">
            <a:off x="6460027" y="5228288"/>
            <a:ext cx="95621" cy="3163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c 40" descr="User with solid fill">
            <a:extLst>
              <a:ext uri="{FF2B5EF4-FFF2-40B4-BE49-F238E27FC236}">
                <a16:creationId xmlns:a16="http://schemas.microsoft.com/office/drawing/2014/main" id="{1C09B992-CF03-594B-AE91-6250AF1BF5D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776348" y="5374794"/>
            <a:ext cx="703648" cy="703648"/>
          </a:xfrm>
          <a:prstGeom prst="rect">
            <a:avLst/>
          </a:prstGeom>
        </p:spPr>
      </p:pic>
      <p:cxnSp>
        <p:nvCxnSpPr>
          <p:cNvPr id="43" name="Straight Arrow Connector 42">
            <a:extLst>
              <a:ext uri="{FF2B5EF4-FFF2-40B4-BE49-F238E27FC236}">
                <a16:creationId xmlns:a16="http://schemas.microsoft.com/office/drawing/2014/main" id="{3A408DBE-89B2-A440-A5A7-B29803FB1616}"/>
              </a:ext>
            </a:extLst>
          </p:cNvPr>
          <p:cNvCxnSpPr>
            <a:cxnSpLocks/>
          </p:cNvCxnSpPr>
          <p:nvPr/>
        </p:nvCxnSpPr>
        <p:spPr>
          <a:xfrm>
            <a:off x="7017569" y="5228288"/>
            <a:ext cx="125586" cy="29508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User with solid fill">
            <a:extLst>
              <a:ext uri="{FF2B5EF4-FFF2-40B4-BE49-F238E27FC236}">
                <a16:creationId xmlns:a16="http://schemas.microsoft.com/office/drawing/2014/main" id="{7B29CFAA-168A-A241-8F8B-BEA3022C5216}"/>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9715904" y="3576118"/>
            <a:ext cx="703648" cy="703648"/>
          </a:xfrm>
          <a:prstGeom prst="rect">
            <a:avLst/>
          </a:prstGeom>
        </p:spPr>
      </p:pic>
      <p:pic>
        <p:nvPicPr>
          <p:cNvPr id="46" name="Graphic 45" descr="User with solid fill">
            <a:extLst>
              <a:ext uri="{FF2B5EF4-FFF2-40B4-BE49-F238E27FC236}">
                <a16:creationId xmlns:a16="http://schemas.microsoft.com/office/drawing/2014/main" id="{DB5B6738-2327-2640-8432-D00CF6A6C20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9573664" y="3061420"/>
            <a:ext cx="703648" cy="703648"/>
          </a:xfrm>
          <a:prstGeom prst="rect">
            <a:avLst/>
          </a:prstGeom>
        </p:spPr>
      </p:pic>
      <p:cxnSp>
        <p:nvCxnSpPr>
          <p:cNvPr id="48" name="Straight Arrow Connector 47">
            <a:extLst>
              <a:ext uri="{FF2B5EF4-FFF2-40B4-BE49-F238E27FC236}">
                <a16:creationId xmlns:a16="http://schemas.microsoft.com/office/drawing/2014/main" id="{A26CE26A-891D-1544-BB7A-C6A833CD8C41}"/>
              </a:ext>
            </a:extLst>
          </p:cNvPr>
          <p:cNvCxnSpPr>
            <a:cxnSpLocks/>
          </p:cNvCxnSpPr>
          <p:nvPr/>
        </p:nvCxnSpPr>
        <p:spPr>
          <a:xfrm flipV="1">
            <a:off x="9707451" y="3543693"/>
            <a:ext cx="175731" cy="2281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42F0320-A4BC-254E-B0F9-26AD5A7C8CE3}"/>
              </a:ext>
            </a:extLst>
          </p:cNvPr>
          <p:cNvCxnSpPr>
            <a:cxnSpLocks/>
          </p:cNvCxnSpPr>
          <p:nvPr/>
        </p:nvCxnSpPr>
        <p:spPr>
          <a:xfrm>
            <a:off x="9707451" y="4169070"/>
            <a:ext cx="87865" cy="29784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E880EB9-DBCB-4D48-A69A-D5ABBDB11B85}"/>
              </a:ext>
            </a:extLst>
          </p:cNvPr>
          <p:cNvCxnSpPr>
            <a:cxnSpLocks/>
          </p:cNvCxnSpPr>
          <p:nvPr/>
        </p:nvCxnSpPr>
        <p:spPr>
          <a:xfrm>
            <a:off x="6637292" y="3683679"/>
            <a:ext cx="124588" cy="10557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4CC9022-BBDF-EA4D-9D4D-44C7381E741A}"/>
              </a:ext>
            </a:extLst>
          </p:cNvPr>
          <p:cNvCxnSpPr>
            <a:cxnSpLocks/>
          </p:cNvCxnSpPr>
          <p:nvPr/>
        </p:nvCxnSpPr>
        <p:spPr>
          <a:xfrm>
            <a:off x="6706411" y="3643755"/>
            <a:ext cx="2447324" cy="28617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3" name="Graphic 62" descr="User with solid fill">
            <a:extLst>
              <a:ext uri="{FF2B5EF4-FFF2-40B4-BE49-F238E27FC236}">
                <a16:creationId xmlns:a16="http://schemas.microsoft.com/office/drawing/2014/main" id="{5EADFACB-CD05-FE4F-BE9D-D37532056BF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9560954" y="4285990"/>
            <a:ext cx="703648" cy="703648"/>
          </a:xfrm>
          <a:prstGeom prst="rect">
            <a:avLst/>
          </a:prstGeom>
        </p:spPr>
      </p:pic>
      <p:cxnSp>
        <p:nvCxnSpPr>
          <p:cNvPr id="67" name="Straight Arrow Connector 66">
            <a:extLst>
              <a:ext uri="{FF2B5EF4-FFF2-40B4-BE49-F238E27FC236}">
                <a16:creationId xmlns:a16="http://schemas.microsoft.com/office/drawing/2014/main" id="{519FD6C1-337F-C647-A475-FEAA89EE04AD}"/>
              </a:ext>
            </a:extLst>
          </p:cNvPr>
          <p:cNvCxnSpPr>
            <a:cxnSpLocks/>
          </p:cNvCxnSpPr>
          <p:nvPr/>
        </p:nvCxnSpPr>
        <p:spPr>
          <a:xfrm flipV="1">
            <a:off x="9707451" y="4026127"/>
            <a:ext cx="231245" cy="1282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2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1000"/>
                                        <p:tgtEl>
                                          <p:spTgt spid="60"/>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1000"/>
                                        <p:tgtEl>
                                          <p:spTgt spid="57"/>
                                        </p:tgtEl>
                                      </p:cBhvr>
                                    </p:animEffect>
                                  </p:childTnLst>
                                </p:cTn>
                              </p:par>
                              <p:par>
                                <p:cTn id="61" presetID="10"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1000"/>
                                        <p:tgtEl>
                                          <p:spTgt spid="49"/>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nodeType="with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500"/>
                                        <p:tgtEl>
                                          <p:spTgt spid="67"/>
                                        </p:tgtEl>
                                      </p:cBhvr>
                                    </p:animEffect>
                                  </p:childTnLst>
                                </p:cTn>
                              </p:par>
                              <p:par>
                                <p:cTn id="71" presetID="10"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10"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fade">
                                      <p:cBhvr>
                                        <p:cTn id="85" dur="500"/>
                                        <p:tgtEl>
                                          <p:spTgt spid="52"/>
                                        </p:tgtEl>
                                      </p:cBhvr>
                                    </p:animEffect>
                                  </p:childTnLst>
                                </p:cTn>
                              </p:par>
                              <p:par>
                                <p:cTn id="86" presetID="10" presetClass="entr" presetSubtype="0" fill="hold"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3">
                                            <p:txEl>
                                              <p:pRg st="0" end="0"/>
                                            </p:txEl>
                                          </p:spTgt>
                                        </p:tgtEl>
                                        <p:attrNameLst>
                                          <p:attrName>style.visibility</p:attrName>
                                        </p:attrNameLst>
                                      </p:cBhvr>
                                      <p:to>
                                        <p:strVal val="visible"/>
                                      </p:to>
                                    </p:set>
                                    <p:animEffect transition="in" filter="fade">
                                      <p:cBhvr>
                                        <p:cTn id="92" dur="500"/>
                                        <p:tgtEl>
                                          <p:spTgt spid="3">
                                            <p:txEl>
                                              <p:pRg st="0" end="0"/>
                                            </p:txEl>
                                          </p:spTgt>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
                                            <p:txEl>
                                              <p:pRg st="2" end="2"/>
                                            </p:txEl>
                                          </p:spTgt>
                                        </p:tgtEl>
                                        <p:attrNameLst>
                                          <p:attrName>style.visibility</p:attrName>
                                        </p:attrNameLst>
                                      </p:cBhvr>
                                      <p:to>
                                        <p:strVal val="visible"/>
                                      </p:to>
                                    </p:set>
                                    <p:animEffect transition="in" filter="fade">
                                      <p:cBhvr>
                                        <p:cTn id="9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20" grpId="0"/>
      <p:bldP spid="33"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0E93-2E0B-4D4B-08DB-ED76F404DADE}"/>
              </a:ext>
            </a:extLst>
          </p:cNvPr>
          <p:cNvSpPr>
            <a:spLocks noGrp="1"/>
          </p:cNvSpPr>
          <p:nvPr>
            <p:ph type="title"/>
          </p:nvPr>
        </p:nvSpPr>
        <p:spPr>
          <a:xfrm>
            <a:off x="838200" y="1058"/>
            <a:ext cx="10515600" cy="1325563"/>
          </a:xfrm>
        </p:spPr>
        <p:txBody>
          <a:bodyPr/>
          <a:lstStyle/>
          <a:p>
            <a:r>
              <a:rPr lang="en-US" err="1">
                <a:ea typeface="Calibri Light"/>
                <a:cs typeface="Calibri Light"/>
              </a:rPr>
              <a:t>StarCDN</a:t>
            </a:r>
            <a:r>
              <a:rPr lang="en-US">
                <a:ea typeface="Calibri Light"/>
                <a:cs typeface="Calibri Light"/>
              </a:rPr>
              <a:t> improves cache hit rate </a:t>
            </a:r>
          </a:p>
        </p:txBody>
      </p:sp>
      <p:graphicFrame>
        <p:nvGraphicFramePr>
          <p:cNvPr id="7" name="Content Placeholder 8">
            <a:extLst>
              <a:ext uri="{FF2B5EF4-FFF2-40B4-BE49-F238E27FC236}">
                <a16:creationId xmlns:a16="http://schemas.microsoft.com/office/drawing/2014/main" id="{8A18536A-76BD-7C46-9232-3A5AD84703CF}"/>
              </a:ext>
            </a:extLst>
          </p:cNvPr>
          <p:cNvGraphicFramePr>
            <a:graphicFrameLocks/>
          </p:cNvGraphicFramePr>
          <p:nvPr>
            <p:extLst>
              <p:ext uri="{D42A27DB-BD31-4B8C-83A1-F6EECF244321}">
                <p14:modId xmlns:p14="http://schemas.microsoft.com/office/powerpoint/2010/main" val="2445167262"/>
              </p:ext>
            </p:extLst>
          </p:nvPr>
        </p:nvGraphicFramePr>
        <p:xfrm>
          <a:off x="2456953" y="1326621"/>
          <a:ext cx="7688912" cy="5043484"/>
        </p:xfrm>
        <a:graphic>
          <a:graphicData uri="http://schemas.openxmlformats.org/drawingml/2006/chart">
            <c:chart xmlns:c="http://schemas.openxmlformats.org/drawingml/2006/chart" xmlns:r="http://schemas.openxmlformats.org/officeDocument/2006/relationships" r:id="rId3"/>
          </a:graphicData>
        </a:graphic>
      </p:graphicFrame>
      <p:sp>
        <p:nvSpPr>
          <p:cNvPr id="8" name="Down Arrow 7">
            <a:extLst>
              <a:ext uri="{FF2B5EF4-FFF2-40B4-BE49-F238E27FC236}">
                <a16:creationId xmlns:a16="http://schemas.microsoft.com/office/drawing/2014/main" id="{A41B83DF-7208-3B4E-B4CF-BE0EB239D5CD}"/>
              </a:ext>
            </a:extLst>
          </p:cNvPr>
          <p:cNvSpPr/>
          <p:nvPr/>
        </p:nvSpPr>
        <p:spPr>
          <a:xfrm flipV="1">
            <a:off x="5507604" y="3049388"/>
            <a:ext cx="222637" cy="119660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2BE6E8-93A0-C248-9085-8691A06815FC}"/>
              </a:ext>
            </a:extLst>
          </p:cNvPr>
          <p:cNvSpPr txBox="1"/>
          <p:nvPr/>
        </p:nvSpPr>
        <p:spPr>
          <a:xfrm>
            <a:off x="5730241" y="3500928"/>
            <a:ext cx="715260" cy="461665"/>
          </a:xfrm>
          <a:prstGeom prst="rect">
            <a:avLst/>
          </a:prstGeom>
          <a:noFill/>
        </p:spPr>
        <p:txBody>
          <a:bodyPr wrap="none" rtlCol="0">
            <a:spAutoFit/>
          </a:bodyPr>
          <a:lstStyle/>
          <a:p>
            <a:r>
              <a:rPr lang="en-US" sz="2400"/>
              <a:t>15%</a:t>
            </a:r>
          </a:p>
        </p:txBody>
      </p:sp>
      <p:sp>
        <p:nvSpPr>
          <p:cNvPr id="10" name="Rounded Rectangle 9">
            <a:extLst>
              <a:ext uri="{FF2B5EF4-FFF2-40B4-BE49-F238E27FC236}">
                <a16:creationId xmlns:a16="http://schemas.microsoft.com/office/drawing/2014/main" id="{675D2BD5-77B2-4F42-934D-7C6239A0702C}"/>
              </a:ext>
            </a:extLst>
          </p:cNvPr>
          <p:cNvSpPr/>
          <p:nvPr/>
        </p:nvSpPr>
        <p:spPr>
          <a:xfrm>
            <a:off x="3277623" y="4953089"/>
            <a:ext cx="5489050" cy="18685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a:t>Improvement on other traces</a:t>
            </a:r>
          </a:p>
          <a:p>
            <a:pPr algn="ctr"/>
            <a:r>
              <a:rPr lang="en-US" sz="3200" b="1"/>
              <a:t>Web trace: 10%</a:t>
            </a:r>
          </a:p>
          <a:p>
            <a:pPr algn="ctr"/>
            <a:r>
              <a:rPr lang="en-US" sz="3200" b="1"/>
              <a:t>Download trace: 27%</a:t>
            </a:r>
          </a:p>
        </p:txBody>
      </p:sp>
    </p:spTree>
    <p:extLst>
      <p:ext uri="{BB962C8B-B14F-4D97-AF65-F5344CB8AC3E}">
        <p14:creationId xmlns:p14="http://schemas.microsoft.com/office/powerpoint/2010/main" val="249006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fade">
                                      <p:cBhvr>
                                        <p:cTn id="7" dur="500"/>
                                        <p:tgtEl>
                                          <p:spTgt spid="7">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fade">
                                      <p:cBhvr>
                                        <p:cTn id="12" dur="500"/>
                                        <p:tgtEl>
                                          <p:spTgt spid="7">
                                            <p:graphicEl>
                                              <a:chart seriesIdx="1" categoryIdx="-4" bldStep="series"/>
                                            </p:graphicEl>
                                          </p:spTgt>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fade">
                                      <p:cBhvr>
                                        <p:cTn id="24" dur="500"/>
                                        <p:tgtEl>
                                          <p:spTgt spid="7">
                                            <p:graphicEl>
                                              <a:chart seriesIdx="2" categoryIdx="-4" bldStep="series"/>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 animBg="0"/>
        </p:bldSub>
      </p:bldGraphic>
      <p:bldP spid="8" grpId="0" animBg="1"/>
      <p:bldP spid="9" grpId="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0E93-2E0B-4D4B-08DB-ED76F404DADE}"/>
              </a:ext>
            </a:extLst>
          </p:cNvPr>
          <p:cNvSpPr>
            <a:spLocks noGrp="1"/>
          </p:cNvSpPr>
          <p:nvPr>
            <p:ph type="title"/>
          </p:nvPr>
        </p:nvSpPr>
        <p:spPr>
          <a:xfrm>
            <a:off x="838200" y="1058"/>
            <a:ext cx="10515600" cy="1325563"/>
          </a:xfrm>
        </p:spPr>
        <p:txBody>
          <a:bodyPr/>
          <a:lstStyle/>
          <a:p>
            <a:r>
              <a:rPr lang="en-US" err="1">
                <a:ea typeface="Calibri Light"/>
                <a:cs typeface="Calibri Light"/>
              </a:rPr>
              <a:t>StarCDN</a:t>
            </a:r>
            <a:r>
              <a:rPr lang="en-US">
                <a:ea typeface="Calibri Light"/>
                <a:cs typeface="Calibri Light"/>
              </a:rPr>
              <a:t>: Other results overview</a:t>
            </a:r>
          </a:p>
        </p:txBody>
      </p:sp>
      <p:sp>
        <p:nvSpPr>
          <p:cNvPr id="6" name="Content Placeholder 2">
            <a:extLst>
              <a:ext uri="{FF2B5EF4-FFF2-40B4-BE49-F238E27FC236}">
                <a16:creationId xmlns:a16="http://schemas.microsoft.com/office/drawing/2014/main" id="{5FF89D9E-5461-B941-8DB5-89F5C2EEA32D}"/>
              </a:ext>
            </a:extLst>
          </p:cNvPr>
          <p:cNvSpPr>
            <a:spLocks noGrp="1"/>
          </p:cNvSpPr>
          <p:nvPr>
            <p:ph idx="1"/>
          </p:nvPr>
        </p:nvSpPr>
        <p:spPr>
          <a:xfrm>
            <a:off x="838200" y="1326621"/>
            <a:ext cx="11136464" cy="4351338"/>
          </a:xfrm>
        </p:spPr>
        <p:txBody>
          <a:bodyPr/>
          <a:lstStyle/>
          <a:p>
            <a:r>
              <a:rPr lang="en-US"/>
              <a:t>Ablation study</a:t>
            </a:r>
          </a:p>
          <a:p>
            <a:r>
              <a:rPr lang="en-US"/>
              <a:t>Latency</a:t>
            </a:r>
          </a:p>
          <a:p>
            <a:r>
              <a:rPr lang="en-US"/>
              <a:t>Bucket size tradeoff</a:t>
            </a:r>
          </a:p>
          <a:p>
            <a:r>
              <a:rPr lang="en-US"/>
              <a:t>Relay fetch tradeoff</a:t>
            </a:r>
          </a:p>
          <a:p>
            <a:r>
              <a:rPr lang="en-US"/>
              <a:t>Fault tolerance</a:t>
            </a:r>
          </a:p>
          <a:p>
            <a:r>
              <a:rPr lang="en-US"/>
              <a:t>Different traffic classes</a:t>
            </a:r>
          </a:p>
          <a:p>
            <a:r>
              <a:rPr lang="en-US" err="1"/>
              <a:t>SpaceGEN</a:t>
            </a:r>
            <a:r>
              <a:rPr lang="en-US"/>
              <a:t> empirical evaluation</a:t>
            </a:r>
            <a:br>
              <a:rPr lang="en-US"/>
            </a:br>
            <a:endParaRPr lang="en-US"/>
          </a:p>
          <a:p>
            <a:endParaRPr lang="en-US"/>
          </a:p>
        </p:txBody>
      </p:sp>
    </p:spTree>
    <p:extLst>
      <p:ext uri="{BB962C8B-B14F-4D97-AF65-F5344CB8AC3E}">
        <p14:creationId xmlns:p14="http://schemas.microsoft.com/office/powerpoint/2010/main" val="164590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0E93-2E0B-4D4B-08DB-ED76F404DADE}"/>
              </a:ext>
            </a:extLst>
          </p:cNvPr>
          <p:cNvSpPr>
            <a:spLocks noGrp="1"/>
          </p:cNvSpPr>
          <p:nvPr>
            <p:ph type="title"/>
          </p:nvPr>
        </p:nvSpPr>
        <p:spPr>
          <a:xfrm>
            <a:off x="838200" y="1058"/>
            <a:ext cx="10515600" cy="1325563"/>
          </a:xfrm>
        </p:spPr>
        <p:txBody>
          <a:bodyPr/>
          <a:lstStyle/>
          <a:p>
            <a:r>
              <a:rPr lang="en-US">
                <a:ea typeface="Calibri Light"/>
                <a:cs typeface="Calibri Light"/>
              </a:rPr>
              <a:t>Conclusion</a:t>
            </a:r>
          </a:p>
        </p:txBody>
      </p:sp>
      <p:sp>
        <p:nvSpPr>
          <p:cNvPr id="3" name="Content Placeholder 2">
            <a:extLst>
              <a:ext uri="{FF2B5EF4-FFF2-40B4-BE49-F238E27FC236}">
                <a16:creationId xmlns:a16="http://schemas.microsoft.com/office/drawing/2014/main" id="{DB5D9BB3-C225-05D9-7D72-711FCA07189B}"/>
              </a:ext>
            </a:extLst>
          </p:cNvPr>
          <p:cNvSpPr>
            <a:spLocks noGrp="1"/>
          </p:cNvSpPr>
          <p:nvPr>
            <p:ph idx="1"/>
          </p:nvPr>
        </p:nvSpPr>
        <p:spPr>
          <a:xfrm>
            <a:off x="838200" y="1326621"/>
            <a:ext cx="10515600" cy="4351338"/>
          </a:xfrm>
        </p:spPr>
        <p:txBody>
          <a:bodyPr/>
          <a:lstStyle/>
          <a:p>
            <a:r>
              <a:rPr lang="en-US" err="1"/>
              <a:t>StarCDN</a:t>
            </a:r>
            <a:r>
              <a:rPr lang="en-US"/>
              <a:t> presents a novel CDN architecture that optimizes satellite network user experience and satellite link utilization</a:t>
            </a:r>
          </a:p>
          <a:p>
            <a:r>
              <a:rPr lang="en-US"/>
              <a:t>Two architectural features: Consistent hashing for satellites, relayed fetch </a:t>
            </a:r>
          </a:p>
          <a:p>
            <a:r>
              <a:rPr lang="en-US"/>
              <a:t>We released </a:t>
            </a:r>
            <a:r>
              <a:rPr lang="en-US" err="1"/>
              <a:t>SpaceGEN</a:t>
            </a:r>
            <a:r>
              <a:rPr lang="en-US"/>
              <a:t>, a novel synthetic trace generation for LEO satellites evaluations</a:t>
            </a:r>
          </a:p>
          <a:p>
            <a:pPr marL="0" indent="0">
              <a:buNone/>
            </a:pPr>
            <a:endParaRPr lang="en-US"/>
          </a:p>
        </p:txBody>
      </p:sp>
      <p:pic>
        <p:nvPicPr>
          <p:cNvPr id="5" name="Picture 4" descr="A qr code on a white background&#10;&#10;Description automatically generated">
            <a:extLst>
              <a:ext uri="{FF2B5EF4-FFF2-40B4-BE49-F238E27FC236}">
                <a16:creationId xmlns:a16="http://schemas.microsoft.com/office/drawing/2014/main" id="{7D6A4228-019D-6043-9DD9-3B7919FF6BD7}"/>
              </a:ext>
            </a:extLst>
          </p:cNvPr>
          <p:cNvPicPr>
            <a:picLocks noChangeAspect="1"/>
          </p:cNvPicPr>
          <p:nvPr/>
        </p:nvPicPr>
        <p:blipFill rotWithShape="1">
          <a:blip r:embed="rId4"/>
          <a:srcRect l="9360" t="9222" r="9040" b="8720"/>
          <a:stretch/>
        </p:blipFill>
        <p:spPr>
          <a:xfrm>
            <a:off x="8399446" y="4046138"/>
            <a:ext cx="1829308" cy="1839570"/>
          </a:xfrm>
          <a:prstGeom prst="rect">
            <a:avLst/>
          </a:prstGeom>
        </p:spPr>
      </p:pic>
      <p:sp>
        <p:nvSpPr>
          <p:cNvPr id="6" name="TextBox 5">
            <a:extLst>
              <a:ext uri="{FF2B5EF4-FFF2-40B4-BE49-F238E27FC236}">
                <a16:creationId xmlns:a16="http://schemas.microsoft.com/office/drawing/2014/main" id="{E12F2768-C5C7-0548-917D-F95C55DCD9B6}"/>
              </a:ext>
            </a:extLst>
          </p:cNvPr>
          <p:cNvSpPr txBox="1"/>
          <p:nvPr/>
        </p:nvSpPr>
        <p:spPr>
          <a:xfrm>
            <a:off x="8582970" y="5885708"/>
            <a:ext cx="1462260" cy="461665"/>
          </a:xfrm>
          <a:prstGeom prst="rect">
            <a:avLst/>
          </a:prstGeom>
          <a:noFill/>
        </p:spPr>
        <p:txBody>
          <a:bodyPr wrap="none" rtlCol="0">
            <a:spAutoFit/>
          </a:bodyPr>
          <a:lstStyle/>
          <a:p>
            <a:r>
              <a:rPr lang="en-US" sz="2400" err="1"/>
              <a:t>SpaceGEN</a:t>
            </a:r>
            <a:endParaRPr lang="en-US" sz="2400"/>
          </a:p>
        </p:txBody>
      </p:sp>
      <p:pic>
        <p:nvPicPr>
          <p:cNvPr id="7" name="Picture 6">
            <a:extLst>
              <a:ext uri="{FF2B5EF4-FFF2-40B4-BE49-F238E27FC236}">
                <a16:creationId xmlns:a16="http://schemas.microsoft.com/office/drawing/2014/main" id="{08A1BDBC-4B3C-A240-B3EC-E2AEB5624961}"/>
              </a:ext>
            </a:extLst>
          </p:cNvPr>
          <p:cNvPicPr>
            <a:picLocks noChangeAspect="1"/>
          </p:cNvPicPr>
          <p:nvPr/>
        </p:nvPicPr>
        <p:blipFill>
          <a:blip r:embed="rId5"/>
          <a:stretch>
            <a:fillRect/>
          </a:stretch>
        </p:blipFill>
        <p:spPr>
          <a:xfrm>
            <a:off x="2095119" y="4046138"/>
            <a:ext cx="1829308" cy="1782701"/>
          </a:xfrm>
          <a:prstGeom prst="rect">
            <a:avLst/>
          </a:prstGeom>
        </p:spPr>
      </p:pic>
      <p:sp>
        <p:nvSpPr>
          <p:cNvPr id="8" name="TextBox 7">
            <a:extLst>
              <a:ext uri="{FF2B5EF4-FFF2-40B4-BE49-F238E27FC236}">
                <a16:creationId xmlns:a16="http://schemas.microsoft.com/office/drawing/2014/main" id="{E997F421-44F2-704F-867C-FF3DF50FA5F4}"/>
              </a:ext>
            </a:extLst>
          </p:cNvPr>
          <p:cNvSpPr txBox="1"/>
          <p:nvPr/>
        </p:nvSpPr>
        <p:spPr>
          <a:xfrm>
            <a:off x="2330296" y="5885707"/>
            <a:ext cx="1387431" cy="461665"/>
          </a:xfrm>
          <a:prstGeom prst="rect">
            <a:avLst/>
          </a:prstGeom>
          <a:noFill/>
        </p:spPr>
        <p:txBody>
          <a:bodyPr wrap="none" rtlCol="0">
            <a:spAutoFit/>
          </a:bodyPr>
          <a:lstStyle/>
          <a:p>
            <a:r>
              <a:rPr lang="en-US" sz="2400"/>
              <a:t>Simulator</a:t>
            </a:r>
          </a:p>
        </p:txBody>
      </p:sp>
    </p:spTree>
    <p:extLst>
      <p:ext uri="{BB962C8B-B14F-4D97-AF65-F5344CB8AC3E}">
        <p14:creationId xmlns:p14="http://schemas.microsoft.com/office/powerpoint/2010/main" val="40339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A2F5A-7510-9E1C-C5BD-509A88053A56}"/>
            </a:ext>
          </a:extLst>
        </p:cNvPr>
        <p:cNvGrpSpPr/>
        <p:nvPr/>
      </p:nvGrpSpPr>
      <p:grpSpPr>
        <a:xfrm>
          <a:off x="0" y="0"/>
          <a:ext cx="0" cy="0"/>
          <a:chOff x="0" y="0"/>
          <a:chExt cx="0" cy="0"/>
        </a:xfrm>
      </p:grpSpPr>
      <p:pic>
        <p:nvPicPr>
          <p:cNvPr id="36" name="Graphic 35" descr="Europe with solid fill">
            <a:extLst>
              <a:ext uri="{FF2B5EF4-FFF2-40B4-BE49-F238E27FC236}">
                <a16:creationId xmlns:a16="http://schemas.microsoft.com/office/drawing/2014/main" id="{57DDCB50-A708-E985-8001-723EB44000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3029"/>
          <a:stretch/>
        </p:blipFill>
        <p:spPr>
          <a:xfrm>
            <a:off x="-1606058" y="3429000"/>
            <a:ext cx="13017595" cy="6168916"/>
          </a:xfrm>
          <a:prstGeom prst="rect">
            <a:avLst/>
          </a:prstGeom>
        </p:spPr>
      </p:pic>
      <p:sp>
        <p:nvSpPr>
          <p:cNvPr id="2" name="Title 1">
            <a:extLst>
              <a:ext uri="{FF2B5EF4-FFF2-40B4-BE49-F238E27FC236}">
                <a16:creationId xmlns:a16="http://schemas.microsoft.com/office/drawing/2014/main" id="{87741F59-F28F-6A1C-26D0-6C45EA78CCF6}"/>
              </a:ext>
            </a:extLst>
          </p:cNvPr>
          <p:cNvSpPr>
            <a:spLocks noGrp="1"/>
          </p:cNvSpPr>
          <p:nvPr>
            <p:ph type="title"/>
          </p:nvPr>
        </p:nvSpPr>
        <p:spPr>
          <a:xfrm>
            <a:off x="-1" y="0"/>
            <a:ext cx="12192001" cy="1325563"/>
          </a:xfrm>
        </p:spPr>
        <p:txBody>
          <a:bodyPr/>
          <a:lstStyle/>
          <a:p>
            <a:pPr algn="ctr"/>
            <a:r>
              <a:rPr lang="en-US"/>
              <a:t>Terrestrial CDNs do not reduce satellite latency</a:t>
            </a:r>
            <a:endParaRPr lang="en-US" i="1"/>
          </a:p>
        </p:txBody>
      </p:sp>
      <p:sp>
        <p:nvSpPr>
          <p:cNvPr id="3" name="Content Placeholder 2">
            <a:extLst>
              <a:ext uri="{FF2B5EF4-FFF2-40B4-BE49-F238E27FC236}">
                <a16:creationId xmlns:a16="http://schemas.microsoft.com/office/drawing/2014/main" id="{5F59C4F4-0827-2F90-C5FE-5C9DC18A3006}"/>
              </a:ext>
            </a:extLst>
          </p:cNvPr>
          <p:cNvSpPr>
            <a:spLocks noGrp="1"/>
          </p:cNvSpPr>
          <p:nvPr>
            <p:ph idx="1"/>
          </p:nvPr>
        </p:nvSpPr>
        <p:spPr>
          <a:xfrm>
            <a:off x="6158416" y="1781531"/>
            <a:ext cx="6033584" cy="1304570"/>
          </a:xfrm>
        </p:spPr>
        <p:txBody>
          <a:bodyPr>
            <a:normAutofit/>
          </a:bodyPr>
          <a:lstStyle/>
          <a:p>
            <a:r>
              <a:rPr lang="en-US"/>
              <a:t>For terrestrial CDNs, even cache hits need to go over 4 earth space links</a:t>
            </a:r>
          </a:p>
          <a:p>
            <a:pPr marL="0" indent="0">
              <a:buNone/>
            </a:pPr>
            <a:endParaRPr lang="en-US"/>
          </a:p>
          <a:p>
            <a:endParaRPr lang="en-US"/>
          </a:p>
          <a:p>
            <a:endParaRPr lang="en-US"/>
          </a:p>
          <a:p>
            <a:pPr marL="0" indent="0">
              <a:buNone/>
            </a:pPr>
            <a:endParaRPr lang="en-US"/>
          </a:p>
        </p:txBody>
      </p:sp>
      <p:pic>
        <p:nvPicPr>
          <p:cNvPr id="7" name="Graphic 6" descr="Satellite outline">
            <a:extLst>
              <a:ext uri="{FF2B5EF4-FFF2-40B4-BE49-F238E27FC236}">
                <a16:creationId xmlns:a16="http://schemas.microsoft.com/office/drawing/2014/main" id="{CBDC738D-F23F-CEB0-3753-DB8A58F1EF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9187" y="1913177"/>
            <a:ext cx="914400" cy="914400"/>
          </a:xfrm>
          <a:prstGeom prst="rect">
            <a:avLst/>
          </a:prstGeom>
        </p:spPr>
      </p:pic>
      <p:cxnSp>
        <p:nvCxnSpPr>
          <p:cNvPr id="11" name="Straight Connector 10">
            <a:extLst>
              <a:ext uri="{FF2B5EF4-FFF2-40B4-BE49-F238E27FC236}">
                <a16:creationId xmlns:a16="http://schemas.microsoft.com/office/drawing/2014/main" id="{1A589D6B-E2E0-A125-9A58-65AF9EC5E105}"/>
              </a:ext>
            </a:extLst>
          </p:cNvPr>
          <p:cNvCxnSpPr>
            <a:cxnSpLocks/>
          </p:cNvCxnSpPr>
          <p:nvPr/>
        </p:nvCxnSpPr>
        <p:spPr>
          <a:xfrm flipV="1">
            <a:off x="3849537" y="2730501"/>
            <a:ext cx="1374164" cy="1676243"/>
          </a:xfrm>
          <a:prstGeom prst="line">
            <a:avLst/>
          </a:prstGeom>
          <a:ln w="635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B6776403-C993-C79F-9E7F-C05D7F73C480}"/>
              </a:ext>
            </a:extLst>
          </p:cNvPr>
          <p:cNvCxnSpPr>
            <a:cxnSpLocks/>
          </p:cNvCxnSpPr>
          <p:nvPr/>
        </p:nvCxnSpPr>
        <p:spPr>
          <a:xfrm>
            <a:off x="5296440" y="4976839"/>
            <a:ext cx="1231560" cy="0"/>
          </a:xfrm>
          <a:prstGeom prst="line">
            <a:avLst/>
          </a:prstGeom>
          <a:ln w="63500">
            <a:solidFill>
              <a:schemeClr val="accent1"/>
            </a:solidFill>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96B5D369-2333-72CA-6406-D26B8CA99C7B}"/>
              </a:ext>
            </a:extLst>
          </p:cNvPr>
          <p:cNvSpPr txBox="1"/>
          <p:nvPr/>
        </p:nvSpPr>
        <p:spPr>
          <a:xfrm>
            <a:off x="3757464" y="6047088"/>
            <a:ext cx="436338" cy="369332"/>
          </a:xfrm>
          <a:prstGeom prst="rect">
            <a:avLst/>
          </a:prstGeom>
          <a:noFill/>
        </p:spPr>
        <p:txBody>
          <a:bodyPr wrap="none" rtlCol="0">
            <a:spAutoFit/>
          </a:bodyPr>
          <a:lstStyle/>
          <a:p>
            <a:r>
              <a:rPr lang="en-US">
                <a:solidFill>
                  <a:schemeClr val="bg1"/>
                </a:solidFill>
              </a:rPr>
              <a:t>GS</a:t>
            </a:r>
          </a:p>
        </p:txBody>
      </p:sp>
      <p:pic>
        <p:nvPicPr>
          <p:cNvPr id="31" name="Graphic 30" descr="Server with solid fill">
            <a:extLst>
              <a:ext uri="{FF2B5EF4-FFF2-40B4-BE49-F238E27FC236}">
                <a16:creationId xmlns:a16="http://schemas.microsoft.com/office/drawing/2014/main" id="{CC3BBE9A-2214-9F28-E935-594DA99F92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4090" y="4346643"/>
            <a:ext cx="766639" cy="766639"/>
          </a:xfrm>
          <a:prstGeom prst="rect">
            <a:avLst/>
          </a:prstGeom>
        </p:spPr>
      </p:pic>
      <p:sp>
        <p:nvSpPr>
          <p:cNvPr id="32" name="TextBox 31">
            <a:extLst>
              <a:ext uri="{FF2B5EF4-FFF2-40B4-BE49-F238E27FC236}">
                <a16:creationId xmlns:a16="http://schemas.microsoft.com/office/drawing/2014/main" id="{66ABD013-4BA4-18EA-8E93-F7B513A9ACB4}"/>
              </a:ext>
            </a:extLst>
          </p:cNvPr>
          <p:cNvSpPr txBox="1"/>
          <p:nvPr/>
        </p:nvSpPr>
        <p:spPr>
          <a:xfrm>
            <a:off x="7130418" y="6008269"/>
            <a:ext cx="599844" cy="369332"/>
          </a:xfrm>
          <a:prstGeom prst="rect">
            <a:avLst/>
          </a:prstGeom>
          <a:noFill/>
        </p:spPr>
        <p:txBody>
          <a:bodyPr wrap="none" rtlCol="0">
            <a:spAutoFit/>
          </a:bodyPr>
          <a:lstStyle/>
          <a:p>
            <a:r>
              <a:rPr lang="en-US">
                <a:solidFill>
                  <a:schemeClr val="bg1"/>
                </a:solidFill>
              </a:rPr>
              <a:t>CDN</a:t>
            </a:r>
          </a:p>
        </p:txBody>
      </p:sp>
      <p:pic>
        <p:nvPicPr>
          <p:cNvPr id="37" name="Graphic 36" descr="Satellite dish with solid fill">
            <a:extLst>
              <a:ext uri="{FF2B5EF4-FFF2-40B4-BE49-F238E27FC236}">
                <a16:creationId xmlns:a16="http://schemas.microsoft.com/office/drawing/2014/main" id="{680C0A35-20DF-76F0-9738-3602867022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6213641" y="4406744"/>
            <a:ext cx="766639" cy="766639"/>
          </a:xfrm>
          <a:prstGeom prst="rect">
            <a:avLst/>
          </a:prstGeom>
        </p:spPr>
      </p:pic>
      <p:sp>
        <p:nvSpPr>
          <p:cNvPr id="38" name="TextBox 37">
            <a:extLst>
              <a:ext uri="{FF2B5EF4-FFF2-40B4-BE49-F238E27FC236}">
                <a16:creationId xmlns:a16="http://schemas.microsoft.com/office/drawing/2014/main" id="{1C66C100-CFCD-751D-5CBE-D5C3CDB39A1B}"/>
              </a:ext>
            </a:extLst>
          </p:cNvPr>
          <p:cNvSpPr txBox="1"/>
          <p:nvPr/>
        </p:nvSpPr>
        <p:spPr>
          <a:xfrm>
            <a:off x="5924303" y="5905952"/>
            <a:ext cx="436338" cy="369332"/>
          </a:xfrm>
          <a:prstGeom prst="rect">
            <a:avLst/>
          </a:prstGeom>
          <a:noFill/>
        </p:spPr>
        <p:txBody>
          <a:bodyPr wrap="none" rtlCol="0">
            <a:spAutoFit/>
          </a:bodyPr>
          <a:lstStyle/>
          <a:p>
            <a:r>
              <a:rPr lang="en-US">
                <a:solidFill>
                  <a:schemeClr val="bg1"/>
                </a:solidFill>
              </a:rPr>
              <a:t>GS</a:t>
            </a:r>
          </a:p>
        </p:txBody>
      </p:sp>
      <p:pic>
        <p:nvPicPr>
          <p:cNvPr id="40" name="Graphic 39" descr="User with solid fill">
            <a:extLst>
              <a:ext uri="{FF2B5EF4-FFF2-40B4-BE49-F238E27FC236}">
                <a16:creationId xmlns:a16="http://schemas.microsoft.com/office/drawing/2014/main" id="{E3FE3F50-C1C2-1A42-BD5A-DB44215E475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429364" y="4273191"/>
            <a:ext cx="703648" cy="703648"/>
          </a:xfrm>
          <a:prstGeom prst="rect">
            <a:avLst/>
          </a:prstGeom>
        </p:spPr>
      </p:pic>
      <p:cxnSp>
        <p:nvCxnSpPr>
          <p:cNvPr id="44" name="Straight Connector 43">
            <a:extLst>
              <a:ext uri="{FF2B5EF4-FFF2-40B4-BE49-F238E27FC236}">
                <a16:creationId xmlns:a16="http://schemas.microsoft.com/office/drawing/2014/main" id="{533741F3-A50E-AD92-C2D5-EB52409058E2}"/>
              </a:ext>
            </a:extLst>
          </p:cNvPr>
          <p:cNvCxnSpPr>
            <a:cxnSpLocks/>
          </p:cNvCxnSpPr>
          <p:nvPr/>
        </p:nvCxnSpPr>
        <p:spPr>
          <a:xfrm flipH="1" flipV="1">
            <a:off x="5246779" y="2730500"/>
            <a:ext cx="1110563" cy="1695325"/>
          </a:xfrm>
          <a:prstGeom prst="line">
            <a:avLst/>
          </a:prstGeom>
          <a:ln w="63500">
            <a:solidFill>
              <a:schemeClr val="accent1"/>
            </a:solidFill>
          </a:ln>
        </p:spPr>
        <p:style>
          <a:lnRef idx="1">
            <a:schemeClr val="accent2"/>
          </a:lnRef>
          <a:fillRef idx="0">
            <a:schemeClr val="accent2"/>
          </a:fillRef>
          <a:effectRef idx="0">
            <a:schemeClr val="accent2"/>
          </a:effectRef>
          <a:fontRef idx="minor">
            <a:schemeClr val="tx1"/>
          </a:fontRef>
        </p:style>
      </p:cxnSp>
      <p:pic>
        <p:nvPicPr>
          <p:cNvPr id="47" name="Picture 2">
            <a:extLst>
              <a:ext uri="{FF2B5EF4-FFF2-40B4-BE49-F238E27FC236}">
                <a16:creationId xmlns:a16="http://schemas.microsoft.com/office/drawing/2014/main" id="{02EEE1B2-99A4-3805-C2EB-528ED2B9F4CB}"/>
              </a:ext>
            </a:extLst>
          </p:cNvPr>
          <p:cNvPicPr>
            <a:picLocks noChangeAspect="1" noChangeArrowheads="1"/>
          </p:cNvPicPr>
          <p:nvPr/>
        </p:nvPicPr>
        <p:blipFill>
          <a:blip r:embed="rId13"/>
          <a:srcRect t="1793" b="1793"/>
          <a:stretch/>
        </p:blipFill>
        <p:spPr bwMode="auto">
          <a:xfrm>
            <a:off x="4503407" y="5178384"/>
            <a:ext cx="1231560" cy="4827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75A9A51C-DCB1-A447-A7C5-85949CDD5392}"/>
              </a:ext>
            </a:extLst>
          </p:cNvPr>
          <p:cNvPicPr>
            <a:picLocks noChangeAspect="1" noChangeArrowheads="1"/>
          </p:cNvPicPr>
          <p:nvPr/>
        </p:nvPicPr>
        <p:blipFill>
          <a:blip r:embed="rId13"/>
          <a:srcRect t="1793" b="1793"/>
          <a:stretch/>
        </p:blipFill>
        <p:spPr bwMode="auto">
          <a:xfrm>
            <a:off x="4655807" y="5330784"/>
            <a:ext cx="1231560" cy="4827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98A291F2-0986-2648-87A1-41AE1D624B1E}"/>
              </a:ext>
            </a:extLst>
          </p:cNvPr>
          <p:cNvPicPr>
            <a:picLocks noChangeAspect="1" noChangeArrowheads="1"/>
          </p:cNvPicPr>
          <p:nvPr/>
        </p:nvPicPr>
        <p:blipFill>
          <a:blip r:embed="rId13"/>
          <a:srcRect t="1793" b="1793"/>
          <a:stretch/>
        </p:blipFill>
        <p:spPr bwMode="auto">
          <a:xfrm>
            <a:off x="4808207" y="5483184"/>
            <a:ext cx="1231560" cy="48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par>
                          <p:cTn id="35" fill="hold">
                            <p:stCondLst>
                              <p:cond delay="500"/>
                            </p:stCondLst>
                            <p:childTnLst>
                              <p:par>
                                <p:cTn id="36" presetID="0" presetClass="path" presetSubtype="0" accel="50000" decel="50000" fill="hold" nodeType="afterEffect">
                                  <p:stCondLst>
                                    <p:cond delay="0"/>
                                  </p:stCondLst>
                                  <p:childTnLst>
                                    <p:animMotion origin="layout" path="M 0.00469 2.22222E-6 L 0.18906 2.22222E-6 " pathEditMode="relative" rAng="0" ptsTypes="AA">
                                      <p:cBhvr>
                                        <p:cTn id="37" dur="2000" fill="hold"/>
                                        <p:tgtEl>
                                          <p:spTgt spid="47"/>
                                        </p:tgtEl>
                                        <p:attrNameLst>
                                          <p:attrName>ppt_x</p:attrName>
                                          <p:attrName>ppt_y</p:attrName>
                                        </p:attrNameLst>
                                      </p:cBhvr>
                                      <p:rCtr x="9219" y="0"/>
                                    </p:animMotion>
                                  </p:childTnLst>
                                </p:cTn>
                              </p:par>
                            </p:childTnLst>
                          </p:cTn>
                        </p:par>
                        <p:par>
                          <p:cTn id="38" fill="hold">
                            <p:stCondLst>
                              <p:cond delay="2500"/>
                            </p:stCondLst>
                            <p:childTnLst>
                              <p:par>
                                <p:cTn id="39" presetID="0" presetClass="path" presetSubtype="0" accel="50000" decel="50000" fill="hold" nodeType="afterEffect">
                                  <p:stCondLst>
                                    <p:cond delay="0"/>
                                  </p:stCondLst>
                                  <p:childTnLst>
                                    <p:animMotion origin="layout" path="M 0.18802 0.00208 L 0.05573 -0.38218 " pathEditMode="relative" rAng="0" ptsTypes="AA">
                                      <p:cBhvr>
                                        <p:cTn id="40" dur="2000" fill="hold"/>
                                        <p:tgtEl>
                                          <p:spTgt spid="47"/>
                                        </p:tgtEl>
                                        <p:attrNameLst>
                                          <p:attrName>ppt_x</p:attrName>
                                          <p:attrName>ppt_y</p:attrName>
                                        </p:attrNameLst>
                                      </p:cBhvr>
                                      <p:rCtr x="-6615" y="-19213"/>
                                    </p:animMotion>
                                  </p:childTnLst>
                                </p:cTn>
                              </p:par>
                            </p:childTnLst>
                          </p:cTn>
                        </p:par>
                        <p:par>
                          <p:cTn id="41" fill="hold">
                            <p:stCondLst>
                              <p:cond delay="4500"/>
                            </p:stCondLst>
                            <p:childTnLst>
                              <p:par>
                                <p:cTn id="42" presetID="0" presetClass="path" presetSubtype="0" accel="50000" decel="50000" fill="hold" nodeType="afterEffect">
                                  <p:stCondLst>
                                    <p:cond delay="0"/>
                                  </p:stCondLst>
                                  <p:childTnLst>
                                    <p:animMotion origin="layout" path="M 0.06393 -0.37847 L -0.10182 -0.03403 " pathEditMode="relative" rAng="0" ptsTypes="AA">
                                      <p:cBhvr>
                                        <p:cTn id="43" dur="2000" fill="hold"/>
                                        <p:tgtEl>
                                          <p:spTgt spid="47"/>
                                        </p:tgtEl>
                                        <p:attrNameLst>
                                          <p:attrName>ppt_x</p:attrName>
                                          <p:attrName>ppt_y</p:attrName>
                                        </p:attrNameLst>
                                      </p:cBhvr>
                                      <p:rCtr x="-8294" y="17222"/>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0" end="0"/>
                                            </p:txEl>
                                          </p:spTgt>
                                        </p:tgtEl>
                                        <p:attrNameLst>
                                          <p:attrName>style.visibility</p:attrName>
                                        </p:attrNameLst>
                                      </p:cBhvr>
                                      <p:to>
                                        <p:strVal val="visible"/>
                                      </p:to>
                                    </p:set>
                                    <p:animEffect transition="in" filter="fade">
                                      <p:cBhvr>
                                        <p:cTn id="48" dur="500"/>
                                        <p:tgtEl>
                                          <p:spTgt spid="3">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500"/>
                            </p:stCondLst>
                            <p:childTnLst>
                              <p:par>
                                <p:cTn id="53" presetID="0" presetClass="path" presetSubtype="0" accel="50000" decel="50000" fill="hold" nodeType="afterEffect">
                                  <p:stCondLst>
                                    <p:cond delay="0"/>
                                  </p:stCondLst>
                                  <p:childTnLst>
                                    <p:animMotion origin="layout" path="M 0.00469 2.22222E-6 L 0.18906 2.22222E-6 " pathEditMode="relative" rAng="0" ptsTypes="AA">
                                      <p:cBhvr>
                                        <p:cTn id="54" dur="500" fill="hold"/>
                                        <p:tgtEl>
                                          <p:spTgt spid="16"/>
                                        </p:tgtEl>
                                        <p:attrNameLst>
                                          <p:attrName>ppt_x</p:attrName>
                                          <p:attrName>ppt_y</p:attrName>
                                        </p:attrNameLst>
                                      </p:cBhvr>
                                      <p:rCtr x="9219" y="0"/>
                                    </p:animMotion>
                                  </p:childTnLst>
                                </p:cTn>
                              </p:par>
                            </p:childTnLst>
                          </p:cTn>
                        </p:par>
                        <p:par>
                          <p:cTn id="55" fill="hold">
                            <p:stCondLst>
                              <p:cond delay="1000"/>
                            </p:stCondLst>
                            <p:childTnLst>
                              <p:par>
                                <p:cTn id="56" presetID="0" presetClass="path" presetSubtype="0" accel="50000" decel="50000" fill="hold" nodeType="afterEffect">
                                  <p:stCondLst>
                                    <p:cond delay="0"/>
                                  </p:stCondLst>
                                  <p:childTnLst>
                                    <p:animMotion origin="layout" path="M 0.18802 0.00208 L 0.05573 -0.38218 " pathEditMode="relative" rAng="0" ptsTypes="AA">
                                      <p:cBhvr>
                                        <p:cTn id="57" dur="500" fill="hold"/>
                                        <p:tgtEl>
                                          <p:spTgt spid="16"/>
                                        </p:tgtEl>
                                        <p:attrNameLst>
                                          <p:attrName>ppt_x</p:attrName>
                                          <p:attrName>ppt_y</p:attrName>
                                        </p:attrNameLst>
                                      </p:cBhvr>
                                      <p:rCtr x="-6615" y="-19213"/>
                                    </p:animMotion>
                                  </p:childTnLst>
                                </p:cTn>
                              </p:par>
                            </p:childTnLst>
                          </p:cTn>
                        </p:par>
                        <p:par>
                          <p:cTn id="58" fill="hold">
                            <p:stCondLst>
                              <p:cond delay="1500"/>
                            </p:stCondLst>
                            <p:childTnLst>
                              <p:par>
                                <p:cTn id="59" presetID="0" presetClass="path" presetSubtype="0" accel="50000" decel="50000" fill="hold" nodeType="afterEffect">
                                  <p:stCondLst>
                                    <p:cond delay="0"/>
                                  </p:stCondLst>
                                  <p:childTnLst>
                                    <p:animMotion origin="layout" path="M 0.06393 -0.37847 L -0.10182 -0.03403 " pathEditMode="relative" rAng="0" ptsTypes="AA">
                                      <p:cBhvr>
                                        <p:cTn id="60" dur="500" fill="hold"/>
                                        <p:tgtEl>
                                          <p:spTgt spid="16"/>
                                        </p:tgtEl>
                                        <p:attrNameLst>
                                          <p:attrName>ppt_x</p:attrName>
                                          <p:attrName>ppt_y</p:attrName>
                                        </p:attrNameLst>
                                      </p:cBhvr>
                                      <p:rCtr x="-8294" y="17222"/>
                                    </p:animMotion>
                                  </p:childTnLst>
                                </p:cTn>
                              </p:par>
                              <p:par>
                                <p:cTn id="61" presetID="10"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par>
                          <p:cTn id="64" fill="hold">
                            <p:stCondLst>
                              <p:cond delay="2000"/>
                            </p:stCondLst>
                            <p:childTnLst>
                              <p:par>
                                <p:cTn id="65" presetID="0" presetClass="path" presetSubtype="0" accel="50000" decel="50000" fill="hold" nodeType="afterEffect">
                                  <p:stCondLst>
                                    <p:cond delay="0"/>
                                  </p:stCondLst>
                                  <p:childTnLst>
                                    <p:animMotion origin="layout" path="M 0.00469 2.22222E-6 L 0.18906 2.22222E-6 " pathEditMode="relative" rAng="0" ptsTypes="AA">
                                      <p:cBhvr>
                                        <p:cTn id="66" dur="500" fill="hold"/>
                                        <p:tgtEl>
                                          <p:spTgt spid="17"/>
                                        </p:tgtEl>
                                        <p:attrNameLst>
                                          <p:attrName>ppt_x</p:attrName>
                                          <p:attrName>ppt_y</p:attrName>
                                        </p:attrNameLst>
                                      </p:cBhvr>
                                      <p:rCtr x="9219" y="0"/>
                                    </p:animMotion>
                                  </p:childTnLst>
                                </p:cTn>
                              </p:par>
                            </p:childTnLst>
                          </p:cTn>
                        </p:par>
                        <p:par>
                          <p:cTn id="67" fill="hold">
                            <p:stCondLst>
                              <p:cond delay="2500"/>
                            </p:stCondLst>
                            <p:childTnLst>
                              <p:par>
                                <p:cTn id="68" presetID="0" presetClass="path" presetSubtype="0" accel="50000" decel="50000" fill="hold" nodeType="afterEffect">
                                  <p:stCondLst>
                                    <p:cond delay="0"/>
                                  </p:stCondLst>
                                  <p:childTnLst>
                                    <p:animMotion origin="layout" path="M 0.18802 0.00208 L 0.05573 -0.38218 " pathEditMode="relative" rAng="0" ptsTypes="AA">
                                      <p:cBhvr>
                                        <p:cTn id="69" dur="500" fill="hold"/>
                                        <p:tgtEl>
                                          <p:spTgt spid="17"/>
                                        </p:tgtEl>
                                        <p:attrNameLst>
                                          <p:attrName>ppt_x</p:attrName>
                                          <p:attrName>ppt_y</p:attrName>
                                        </p:attrNameLst>
                                      </p:cBhvr>
                                      <p:rCtr x="-6615" y="-19213"/>
                                    </p:animMotion>
                                  </p:childTnLst>
                                </p:cTn>
                              </p:par>
                            </p:childTnLst>
                          </p:cTn>
                        </p:par>
                        <p:par>
                          <p:cTn id="70" fill="hold">
                            <p:stCondLst>
                              <p:cond delay="3000"/>
                            </p:stCondLst>
                            <p:childTnLst>
                              <p:par>
                                <p:cTn id="71" presetID="0" presetClass="path" presetSubtype="0" accel="50000" decel="50000" fill="hold" nodeType="afterEffect">
                                  <p:stCondLst>
                                    <p:cond delay="0"/>
                                  </p:stCondLst>
                                  <p:childTnLst>
                                    <p:animMotion origin="layout" path="M 0.06393 -0.37847 L -0.10182 -0.03403 " pathEditMode="relative" rAng="0" ptsTypes="AA">
                                      <p:cBhvr>
                                        <p:cTn id="72" dur="500" fill="hold"/>
                                        <p:tgtEl>
                                          <p:spTgt spid="17"/>
                                        </p:tgtEl>
                                        <p:attrNameLst>
                                          <p:attrName>ppt_x</p:attrName>
                                          <p:attrName>ppt_y</p:attrName>
                                        </p:attrNameLst>
                                      </p:cBhvr>
                                      <p:rCtr x="-8294" y="17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CC6C7-566E-9255-1756-B12C0FDC7E97}"/>
            </a:ext>
          </a:extLst>
        </p:cNvPr>
        <p:cNvGrpSpPr/>
        <p:nvPr/>
      </p:nvGrpSpPr>
      <p:grpSpPr>
        <a:xfrm>
          <a:off x="0" y="0"/>
          <a:ext cx="0" cy="0"/>
          <a:chOff x="0" y="0"/>
          <a:chExt cx="0" cy="0"/>
        </a:xfrm>
      </p:grpSpPr>
      <p:pic>
        <p:nvPicPr>
          <p:cNvPr id="36" name="Graphic 35" descr="Europe with solid fill">
            <a:extLst>
              <a:ext uri="{FF2B5EF4-FFF2-40B4-BE49-F238E27FC236}">
                <a16:creationId xmlns:a16="http://schemas.microsoft.com/office/drawing/2014/main" id="{6FD3F7F4-71D4-8ABB-6500-2CF63E2EA8D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3029"/>
          <a:stretch/>
        </p:blipFill>
        <p:spPr>
          <a:xfrm>
            <a:off x="-1606058" y="3429000"/>
            <a:ext cx="13017595" cy="6168916"/>
          </a:xfrm>
          <a:prstGeom prst="rect">
            <a:avLst/>
          </a:prstGeom>
        </p:spPr>
      </p:pic>
      <p:sp>
        <p:nvSpPr>
          <p:cNvPr id="2" name="Title 1">
            <a:extLst>
              <a:ext uri="{FF2B5EF4-FFF2-40B4-BE49-F238E27FC236}">
                <a16:creationId xmlns:a16="http://schemas.microsoft.com/office/drawing/2014/main" id="{A33EF146-C75E-9B9B-7E72-F43347A5824B}"/>
              </a:ext>
            </a:extLst>
          </p:cNvPr>
          <p:cNvSpPr>
            <a:spLocks noGrp="1"/>
          </p:cNvSpPr>
          <p:nvPr>
            <p:ph type="title"/>
          </p:nvPr>
        </p:nvSpPr>
        <p:spPr>
          <a:xfrm>
            <a:off x="-1" y="0"/>
            <a:ext cx="12192001" cy="1325563"/>
          </a:xfrm>
        </p:spPr>
        <p:txBody>
          <a:bodyPr/>
          <a:lstStyle/>
          <a:p>
            <a:pPr algn="ctr"/>
            <a:r>
              <a:rPr lang="en-US"/>
              <a:t>Terrestrial CDNs do not reduce satellite congestion</a:t>
            </a:r>
            <a:endParaRPr lang="en-US" i="1"/>
          </a:p>
        </p:txBody>
      </p:sp>
      <p:sp>
        <p:nvSpPr>
          <p:cNvPr id="5" name="Content Placeholder 2">
            <a:extLst>
              <a:ext uri="{FF2B5EF4-FFF2-40B4-BE49-F238E27FC236}">
                <a16:creationId xmlns:a16="http://schemas.microsoft.com/office/drawing/2014/main" id="{72CC1556-9F9B-881E-79CD-5F8B66DC7908}"/>
              </a:ext>
            </a:extLst>
          </p:cNvPr>
          <p:cNvSpPr txBox="1">
            <a:spLocks/>
          </p:cNvSpPr>
          <p:nvPr/>
        </p:nvSpPr>
        <p:spPr>
          <a:xfrm>
            <a:off x="6217688" y="1374801"/>
            <a:ext cx="55854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Single GS serves 100s of users</a:t>
            </a:r>
          </a:p>
          <a:p>
            <a:endParaRPr lang="en-US"/>
          </a:p>
          <a:p>
            <a:r>
              <a:rPr lang="en-US"/>
              <a:t>Uplink bandwidth is a bottleneck </a:t>
            </a:r>
          </a:p>
          <a:p>
            <a:endParaRPr lang="en-US"/>
          </a:p>
          <a:p>
            <a:r>
              <a:rPr lang="en-US"/>
              <a:t>Terrestrial CDNs still need the uplink hop</a:t>
            </a:r>
          </a:p>
          <a:p>
            <a:endParaRPr lang="en-US"/>
          </a:p>
        </p:txBody>
      </p:sp>
      <p:pic>
        <p:nvPicPr>
          <p:cNvPr id="7" name="Graphic 6" descr="Satellite outline">
            <a:extLst>
              <a:ext uri="{FF2B5EF4-FFF2-40B4-BE49-F238E27FC236}">
                <a16:creationId xmlns:a16="http://schemas.microsoft.com/office/drawing/2014/main" id="{595E3DFA-29C6-46C0-A3EC-185751CD1F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9187" y="1913177"/>
            <a:ext cx="914400" cy="914400"/>
          </a:xfrm>
          <a:prstGeom prst="rect">
            <a:avLst/>
          </a:prstGeom>
        </p:spPr>
      </p:pic>
      <p:cxnSp>
        <p:nvCxnSpPr>
          <p:cNvPr id="25" name="Straight Connector 24">
            <a:extLst>
              <a:ext uri="{FF2B5EF4-FFF2-40B4-BE49-F238E27FC236}">
                <a16:creationId xmlns:a16="http://schemas.microsoft.com/office/drawing/2014/main" id="{0AB8D46D-0004-5582-762A-B504D8D4DDC9}"/>
              </a:ext>
            </a:extLst>
          </p:cNvPr>
          <p:cNvCxnSpPr>
            <a:cxnSpLocks/>
          </p:cNvCxnSpPr>
          <p:nvPr/>
        </p:nvCxnSpPr>
        <p:spPr>
          <a:xfrm>
            <a:off x="5296440" y="4976839"/>
            <a:ext cx="1231560" cy="0"/>
          </a:xfrm>
          <a:prstGeom prst="line">
            <a:avLst/>
          </a:prstGeom>
          <a:ln w="63500">
            <a:solidFill>
              <a:schemeClr val="accent1"/>
            </a:solidFill>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6014BC39-9477-C99C-2F83-48D40F641C8A}"/>
              </a:ext>
            </a:extLst>
          </p:cNvPr>
          <p:cNvSpPr txBox="1"/>
          <p:nvPr/>
        </p:nvSpPr>
        <p:spPr>
          <a:xfrm>
            <a:off x="3757464" y="6047088"/>
            <a:ext cx="436338" cy="369332"/>
          </a:xfrm>
          <a:prstGeom prst="rect">
            <a:avLst/>
          </a:prstGeom>
          <a:noFill/>
        </p:spPr>
        <p:txBody>
          <a:bodyPr wrap="none" rtlCol="0">
            <a:spAutoFit/>
          </a:bodyPr>
          <a:lstStyle/>
          <a:p>
            <a:r>
              <a:rPr lang="en-US">
                <a:solidFill>
                  <a:schemeClr val="bg1"/>
                </a:solidFill>
              </a:rPr>
              <a:t>GS</a:t>
            </a:r>
          </a:p>
        </p:txBody>
      </p:sp>
      <p:pic>
        <p:nvPicPr>
          <p:cNvPr id="31" name="Graphic 30" descr="Server with solid fill">
            <a:extLst>
              <a:ext uri="{FF2B5EF4-FFF2-40B4-BE49-F238E27FC236}">
                <a16:creationId xmlns:a16="http://schemas.microsoft.com/office/drawing/2014/main" id="{024D2543-F98C-1BF7-5987-306B558463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4090" y="4346643"/>
            <a:ext cx="766639" cy="766639"/>
          </a:xfrm>
          <a:prstGeom prst="rect">
            <a:avLst/>
          </a:prstGeom>
        </p:spPr>
      </p:pic>
      <p:sp>
        <p:nvSpPr>
          <p:cNvPr id="32" name="TextBox 31">
            <a:extLst>
              <a:ext uri="{FF2B5EF4-FFF2-40B4-BE49-F238E27FC236}">
                <a16:creationId xmlns:a16="http://schemas.microsoft.com/office/drawing/2014/main" id="{C83CD780-DC45-6E34-AB63-593F3DFFF18C}"/>
              </a:ext>
            </a:extLst>
          </p:cNvPr>
          <p:cNvSpPr txBox="1"/>
          <p:nvPr/>
        </p:nvSpPr>
        <p:spPr>
          <a:xfrm>
            <a:off x="7130418" y="6008269"/>
            <a:ext cx="599844" cy="369332"/>
          </a:xfrm>
          <a:prstGeom prst="rect">
            <a:avLst/>
          </a:prstGeom>
          <a:noFill/>
        </p:spPr>
        <p:txBody>
          <a:bodyPr wrap="none" rtlCol="0">
            <a:spAutoFit/>
          </a:bodyPr>
          <a:lstStyle/>
          <a:p>
            <a:r>
              <a:rPr lang="en-US">
                <a:solidFill>
                  <a:schemeClr val="bg1"/>
                </a:solidFill>
              </a:rPr>
              <a:t>CDN</a:t>
            </a:r>
          </a:p>
        </p:txBody>
      </p:sp>
      <p:pic>
        <p:nvPicPr>
          <p:cNvPr id="37" name="Graphic 36" descr="Satellite dish with solid fill">
            <a:extLst>
              <a:ext uri="{FF2B5EF4-FFF2-40B4-BE49-F238E27FC236}">
                <a16:creationId xmlns:a16="http://schemas.microsoft.com/office/drawing/2014/main" id="{317D572C-D87C-BAA4-AE91-926E6DAF10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6213641" y="4406744"/>
            <a:ext cx="766639" cy="766639"/>
          </a:xfrm>
          <a:prstGeom prst="rect">
            <a:avLst/>
          </a:prstGeom>
        </p:spPr>
      </p:pic>
      <p:sp>
        <p:nvSpPr>
          <p:cNvPr id="38" name="TextBox 37">
            <a:extLst>
              <a:ext uri="{FF2B5EF4-FFF2-40B4-BE49-F238E27FC236}">
                <a16:creationId xmlns:a16="http://schemas.microsoft.com/office/drawing/2014/main" id="{41C206D4-B1C6-235F-7B19-5A9CB268E229}"/>
              </a:ext>
            </a:extLst>
          </p:cNvPr>
          <p:cNvSpPr txBox="1"/>
          <p:nvPr/>
        </p:nvSpPr>
        <p:spPr>
          <a:xfrm>
            <a:off x="5924303" y="5905952"/>
            <a:ext cx="436338" cy="369332"/>
          </a:xfrm>
          <a:prstGeom prst="rect">
            <a:avLst/>
          </a:prstGeom>
          <a:noFill/>
        </p:spPr>
        <p:txBody>
          <a:bodyPr wrap="none" rtlCol="0">
            <a:spAutoFit/>
          </a:bodyPr>
          <a:lstStyle/>
          <a:p>
            <a:r>
              <a:rPr lang="en-US">
                <a:solidFill>
                  <a:schemeClr val="bg1"/>
                </a:solidFill>
              </a:rPr>
              <a:t>GS</a:t>
            </a:r>
          </a:p>
        </p:txBody>
      </p:sp>
      <p:pic>
        <p:nvPicPr>
          <p:cNvPr id="40" name="Graphic 39" descr="User with solid fill">
            <a:extLst>
              <a:ext uri="{FF2B5EF4-FFF2-40B4-BE49-F238E27FC236}">
                <a16:creationId xmlns:a16="http://schemas.microsoft.com/office/drawing/2014/main" id="{91295036-9E95-418C-175F-DDAB5FB22F34}"/>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429364" y="4273191"/>
            <a:ext cx="703648" cy="703648"/>
          </a:xfrm>
          <a:prstGeom prst="rect">
            <a:avLst/>
          </a:prstGeom>
        </p:spPr>
      </p:pic>
      <p:pic>
        <p:nvPicPr>
          <p:cNvPr id="47" name="Picture 2">
            <a:extLst>
              <a:ext uri="{FF2B5EF4-FFF2-40B4-BE49-F238E27FC236}">
                <a16:creationId xmlns:a16="http://schemas.microsoft.com/office/drawing/2014/main" id="{7C61E05F-0EF1-BFA8-8084-EC4807C04C3D}"/>
              </a:ext>
            </a:extLst>
          </p:cNvPr>
          <p:cNvPicPr>
            <a:picLocks noChangeAspect="1" noChangeArrowheads="1"/>
          </p:cNvPicPr>
          <p:nvPr/>
        </p:nvPicPr>
        <p:blipFill>
          <a:blip r:embed="rId13"/>
          <a:srcRect l="1599" r="1599"/>
          <a:stretch/>
        </p:blipFill>
        <p:spPr bwMode="auto">
          <a:xfrm>
            <a:off x="4405278" y="5167339"/>
            <a:ext cx="1235696" cy="508001"/>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User with solid fill">
            <a:extLst>
              <a:ext uri="{FF2B5EF4-FFF2-40B4-BE49-F238E27FC236}">
                <a16:creationId xmlns:a16="http://schemas.microsoft.com/office/drawing/2014/main" id="{B166BAC5-8770-E07F-3697-963C50E8F1D7}"/>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794065" y="4281892"/>
            <a:ext cx="703648" cy="703648"/>
          </a:xfrm>
          <a:prstGeom prst="rect">
            <a:avLst/>
          </a:prstGeom>
        </p:spPr>
      </p:pic>
      <p:pic>
        <p:nvPicPr>
          <p:cNvPr id="50" name="Graphic 49" descr="User with solid fill">
            <a:extLst>
              <a:ext uri="{FF2B5EF4-FFF2-40B4-BE49-F238E27FC236}">
                <a16:creationId xmlns:a16="http://schemas.microsoft.com/office/drawing/2014/main" id="{41310D76-772A-31B7-546A-58E6ADD0126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064663" y="4257301"/>
            <a:ext cx="703648" cy="703648"/>
          </a:xfrm>
          <a:prstGeom prst="rect">
            <a:avLst/>
          </a:prstGeom>
        </p:spPr>
      </p:pic>
      <p:cxnSp>
        <p:nvCxnSpPr>
          <p:cNvPr id="51" name="Straight Connector 50">
            <a:extLst>
              <a:ext uri="{FF2B5EF4-FFF2-40B4-BE49-F238E27FC236}">
                <a16:creationId xmlns:a16="http://schemas.microsoft.com/office/drawing/2014/main" id="{E320455A-86BB-7E85-33F3-52E76A31C037}"/>
              </a:ext>
            </a:extLst>
          </p:cNvPr>
          <p:cNvCxnSpPr>
            <a:cxnSpLocks/>
          </p:cNvCxnSpPr>
          <p:nvPr/>
        </p:nvCxnSpPr>
        <p:spPr>
          <a:xfrm flipV="1">
            <a:off x="3145889" y="2789252"/>
            <a:ext cx="2084199" cy="1631738"/>
          </a:xfrm>
          <a:prstGeom prst="line">
            <a:avLst/>
          </a:prstGeom>
          <a:ln w="63500">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0625455C-4C57-DE7A-52EB-00A6AA066D45}"/>
              </a:ext>
            </a:extLst>
          </p:cNvPr>
          <p:cNvCxnSpPr>
            <a:cxnSpLocks/>
          </p:cNvCxnSpPr>
          <p:nvPr/>
        </p:nvCxnSpPr>
        <p:spPr>
          <a:xfrm flipV="1">
            <a:off x="4416487" y="2744747"/>
            <a:ext cx="807214" cy="1661997"/>
          </a:xfrm>
          <a:prstGeom prst="line">
            <a:avLst/>
          </a:prstGeom>
          <a:ln w="63500">
            <a:solidFill>
              <a:srgbClr val="FFC000"/>
            </a:solidFill>
          </a:ln>
        </p:spPr>
        <p:style>
          <a:lnRef idx="1">
            <a:schemeClr val="accent2"/>
          </a:lnRef>
          <a:fillRef idx="0">
            <a:schemeClr val="accent2"/>
          </a:fillRef>
          <a:effectRef idx="0">
            <a:schemeClr val="accent2"/>
          </a:effectRef>
          <a:fontRef idx="minor">
            <a:schemeClr val="tx1"/>
          </a:fontRef>
        </p:style>
      </p:cxnSp>
      <p:pic>
        <p:nvPicPr>
          <p:cNvPr id="57" name="Picture 2">
            <a:extLst>
              <a:ext uri="{FF2B5EF4-FFF2-40B4-BE49-F238E27FC236}">
                <a16:creationId xmlns:a16="http://schemas.microsoft.com/office/drawing/2014/main" id="{66FC7235-0E6B-2208-8D25-7613213FD8D2}"/>
              </a:ext>
            </a:extLst>
          </p:cNvPr>
          <p:cNvPicPr>
            <a:picLocks noChangeAspect="1" noChangeArrowheads="1"/>
          </p:cNvPicPr>
          <p:nvPr/>
        </p:nvPicPr>
        <p:blipFill>
          <a:blip r:embed="rId13"/>
          <a:srcRect l="1599" r="1599"/>
          <a:stretch/>
        </p:blipFill>
        <p:spPr bwMode="auto">
          <a:xfrm>
            <a:off x="4557678" y="5319739"/>
            <a:ext cx="1235696" cy="50800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385E7830-70DD-990B-560E-16D1DBF976DF}"/>
              </a:ext>
            </a:extLst>
          </p:cNvPr>
          <p:cNvPicPr>
            <a:picLocks noChangeAspect="1" noChangeArrowheads="1"/>
          </p:cNvPicPr>
          <p:nvPr/>
        </p:nvPicPr>
        <p:blipFill>
          <a:blip r:embed="rId13"/>
          <a:srcRect l="1599" r="1599"/>
          <a:stretch/>
        </p:blipFill>
        <p:spPr bwMode="auto">
          <a:xfrm>
            <a:off x="4710078" y="5472139"/>
            <a:ext cx="1235696" cy="508001"/>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429A8E9E-65B3-6384-AA28-6DFD8EA3D573}"/>
              </a:ext>
            </a:extLst>
          </p:cNvPr>
          <p:cNvCxnSpPr>
            <a:cxnSpLocks/>
          </p:cNvCxnSpPr>
          <p:nvPr/>
        </p:nvCxnSpPr>
        <p:spPr>
          <a:xfrm flipH="1" flipV="1">
            <a:off x="5399121" y="2744747"/>
            <a:ext cx="1110563" cy="1695325"/>
          </a:xfrm>
          <a:prstGeom prst="line">
            <a:avLst/>
          </a:prstGeom>
          <a:ln w="635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21DA2301-E539-0E6C-52B4-BD4E69D07100}"/>
              </a:ext>
            </a:extLst>
          </p:cNvPr>
          <p:cNvCxnSpPr>
            <a:cxnSpLocks/>
          </p:cNvCxnSpPr>
          <p:nvPr/>
        </p:nvCxnSpPr>
        <p:spPr>
          <a:xfrm flipH="1" flipV="1">
            <a:off x="5536117" y="2697172"/>
            <a:ext cx="1110563" cy="1695325"/>
          </a:xfrm>
          <a:prstGeom prst="line">
            <a:avLst/>
          </a:prstGeom>
          <a:ln w="63500">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68AABE49-B8CA-619D-8039-4EB07036B1C2}"/>
              </a:ext>
            </a:extLst>
          </p:cNvPr>
          <p:cNvCxnSpPr>
            <a:cxnSpLocks/>
          </p:cNvCxnSpPr>
          <p:nvPr/>
        </p:nvCxnSpPr>
        <p:spPr>
          <a:xfrm flipH="1" flipV="1">
            <a:off x="5246779" y="2730500"/>
            <a:ext cx="1110563" cy="1695325"/>
          </a:xfrm>
          <a:prstGeom prst="line">
            <a:avLst/>
          </a:prstGeom>
          <a:ln w="635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58C18E39-1FA3-F2B1-8D9C-6E042DFB1E6C}"/>
              </a:ext>
            </a:extLst>
          </p:cNvPr>
          <p:cNvCxnSpPr>
            <a:cxnSpLocks/>
          </p:cNvCxnSpPr>
          <p:nvPr/>
        </p:nvCxnSpPr>
        <p:spPr>
          <a:xfrm flipV="1">
            <a:off x="3849537" y="2730501"/>
            <a:ext cx="1374164" cy="1676243"/>
          </a:xfrm>
          <a:prstGeom prst="line">
            <a:avLst/>
          </a:prstGeom>
          <a:ln w="63500">
            <a:solidFill>
              <a:schemeClr val="accent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901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par>
                          <p:cTn id="34" fill="hold">
                            <p:stCondLst>
                              <p:cond delay="500"/>
                            </p:stCondLst>
                            <p:childTnLst>
                              <p:par>
                                <p:cTn id="35" presetID="0" presetClass="path" presetSubtype="0" accel="50000" decel="50000" fill="hold" nodeType="afterEffect">
                                  <p:stCondLst>
                                    <p:cond delay="0"/>
                                  </p:stCondLst>
                                  <p:childTnLst>
                                    <p:animMotion origin="layout" path="M 0.00469 7.40741E-7 L 0.18906 7.40741E-7 " pathEditMode="relative" rAng="0" ptsTypes="AA">
                                      <p:cBhvr>
                                        <p:cTn id="36" dur="2000" fill="hold"/>
                                        <p:tgtEl>
                                          <p:spTgt spid="57"/>
                                        </p:tgtEl>
                                        <p:attrNameLst>
                                          <p:attrName>ppt_x</p:attrName>
                                          <p:attrName>ppt_y</p:attrName>
                                        </p:attrNameLst>
                                      </p:cBhvr>
                                      <p:rCtr x="9219" y="0"/>
                                    </p:animMotion>
                                  </p:childTnLst>
                                </p:cTn>
                              </p:par>
                              <p:par>
                                <p:cTn id="37" presetID="0" presetClass="path" presetSubtype="0" accel="50000" decel="50000" fill="hold" nodeType="withEffect">
                                  <p:stCondLst>
                                    <p:cond delay="0"/>
                                  </p:stCondLst>
                                  <p:childTnLst>
                                    <p:animMotion origin="layout" path="M 0.00469 7.40741E-7 L 0.18906 7.40741E-7 " pathEditMode="relative" rAng="0" ptsTypes="AA">
                                      <p:cBhvr>
                                        <p:cTn id="38" dur="2000" fill="hold"/>
                                        <p:tgtEl>
                                          <p:spTgt spid="47"/>
                                        </p:tgtEl>
                                        <p:attrNameLst>
                                          <p:attrName>ppt_x</p:attrName>
                                          <p:attrName>ppt_y</p:attrName>
                                        </p:attrNameLst>
                                      </p:cBhvr>
                                      <p:rCtr x="9219" y="0"/>
                                    </p:animMotion>
                                  </p:childTnLst>
                                </p:cTn>
                              </p:par>
                              <p:par>
                                <p:cTn id="39" presetID="0" presetClass="path" presetSubtype="0" accel="50000" decel="50000" fill="hold" nodeType="withEffect">
                                  <p:stCondLst>
                                    <p:cond delay="0"/>
                                  </p:stCondLst>
                                  <p:childTnLst>
                                    <p:animMotion origin="layout" path="M 0.00469 7.40741E-7 L 0.18906 7.40741E-7 " pathEditMode="relative" rAng="0" ptsTypes="AA">
                                      <p:cBhvr>
                                        <p:cTn id="40" dur="2000" fill="hold"/>
                                        <p:tgtEl>
                                          <p:spTgt spid="58"/>
                                        </p:tgtEl>
                                        <p:attrNameLst>
                                          <p:attrName>ppt_x</p:attrName>
                                          <p:attrName>ppt_y</p:attrName>
                                        </p:attrNameLst>
                                      </p:cBhvr>
                                      <p:rCtr x="9219" y="0"/>
                                    </p:animMotion>
                                  </p:childTnLst>
                                </p:cTn>
                              </p:par>
                            </p:childTnLst>
                          </p:cTn>
                        </p:par>
                        <p:par>
                          <p:cTn id="41" fill="hold">
                            <p:stCondLst>
                              <p:cond delay="2500"/>
                            </p:stCondLst>
                            <p:childTnLst>
                              <p:par>
                                <p:cTn id="42" presetID="0" presetClass="path" presetSubtype="0" accel="50000" decel="50000" fill="hold" nodeType="afterEffect">
                                  <p:stCondLst>
                                    <p:cond delay="0"/>
                                  </p:stCondLst>
                                  <p:childTnLst>
                                    <p:animMotion origin="layout" path="M 0.18802 0.00208 L 0.05573 -0.38218 " pathEditMode="relative" rAng="0" ptsTypes="AA">
                                      <p:cBhvr>
                                        <p:cTn id="43" dur="2000" fill="hold"/>
                                        <p:tgtEl>
                                          <p:spTgt spid="57"/>
                                        </p:tgtEl>
                                        <p:attrNameLst>
                                          <p:attrName>ppt_x</p:attrName>
                                          <p:attrName>ppt_y</p:attrName>
                                        </p:attrNameLst>
                                      </p:cBhvr>
                                      <p:rCtr x="-6615" y="-19213"/>
                                    </p:animMotion>
                                  </p:childTnLst>
                                </p:cTn>
                              </p:par>
                              <p:par>
                                <p:cTn id="44" presetID="0" presetClass="path" presetSubtype="0" accel="50000" decel="50000" fill="hold" nodeType="withEffect">
                                  <p:stCondLst>
                                    <p:cond delay="0"/>
                                  </p:stCondLst>
                                  <p:childTnLst>
                                    <p:animMotion origin="layout" path="M 0.18802 0.00208 L 0.05573 -0.38218 " pathEditMode="relative" rAng="0" ptsTypes="AA">
                                      <p:cBhvr>
                                        <p:cTn id="45" dur="2000" fill="hold"/>
                                        <p:tgtEl>
                                          <p:spTgt spid="58"/>
                                        </p:tgtEl>
                                        <p:attrNameLst>
                                          <p:attrName>ppt_x</p:attrName>
                                          <p:attrName>ppt_y</p:attrName>
                                        </p:attrNameLst>
                                      </p:cBhvr>
                                      <p:rCtr x="-6615" y="-19213"/>
                                    </p:animMotion>
                                  </p:childTnLst>
                                </p:cTn>
                              </p:par>
                              <p:par>
                                <p:cTn id="46" presetID="0" presetClass="path" presetSubtype="0" accel="50000" decel="50000" fill="hold" nodeType="withEffect">
                                  <p:stCondLst>
                                    <p:cond delay="0"/>
                                  </p:stCondLst>
                                  <p:childTnLst>
                                    <p:animMotion origin="layout" path="M 0.18802 0.00208 L 0.05573 -0.38218 " pathEditMode="relative" rAng="0" ptsTypes="AA">
                                      <p:cBhvr>
                                        <p:cTn id="47" dur="2000" fill="hold"/>
                                        <p:tgtEl>
                                          <p:spTgt spid="47"/>
                                        </p:tgtEl>
                                        <p:attrNameLst>
                                          <p:attrName>ppt_x</p:attrName>
                                          <p:attrName>ppt_y</p:attrName>
                                        </p:attrNameLst>
                                      </p:cBhvr>
                                      <p:rCtr x="-6615" y="-19213"/>
                                    </p:animMotion>
                                  </p:childTnLst>
                                </p:cTn>
                              </p:par>
                            </p:childTnLst>
                          </p:cTn>
                        </p:par>
                        <p:par>
                          <p:cTn id="48" fill="hold">
                            <p:stCondLst>
                              <p:cond delay="4500"/>
                            </p:stCondLst>
                            <p:childTnLst>
                              <p:par>
                                <p:cTn id="49" presetID="0" presetClass="path" presetSubtype="0" accel="50000" decel="50000" fill="hold" nodeType="afterEffect">
                                  <p:stCondLst>
                                    <p:cond delay="0"/>
                                  </p:stCondLst>
                                  <p:childTnLst>
                                    <p:animMotion origin="layout" path="M 0.06393 -0.37847 L -0.16641 -0.06342 " pathEditMode="relative" rAng="0" ptsTypes="AA">
                                      <p:cBhvr>
                                        <p:cTn id="50" dur="2000" fill="hold"/>
                                        <p:tgtEl>
                                          <p:spTgt spid="57"/>
                                        </p:tgtEl>
                                        <p:attrNameLst>
                                          <p:attrName>ppt_x</p:attrName>
                                          <p:attrName>ppt_y</p:attrName>
                                        </p:attrNameLst>
                                      </p:cBhvr>
                                      <p:rCtr x="-11523" y="15741"/>
                                    </p:animMotion>
                                  </p:childTnLst>
                                </p:cTn>
                              </p:par>
                              <p:par>
                                <p:cTn id="51" presetID="0" presetClass="path" presetSubtype="0" accel="50000" decel="50000" fill="hold" nodeType="withEffect">
                                  <p:stCondLst>
                                    <p:cond delay="0"/>
                                  </p:stCondLst>
                                  <p:childTnLst>
                                    <p:animMotion origin="layout" path="M 0.06393 -0.37847 L -0.10182 -0.03403 " pathEditMode="relative" rAng="0" ptsTypes="AA">
                                      <p:cBhvr>
                                        <p:cTn id="52" dur="2000" fill="hold"/>
                                        <p:tgtEl>
                                          <p:spTgt spid="47"/>
                                        </p:tgtEl>
                                        <p:attrNameLst>
                                          <p:attrName>ppt_x</p:attrName>
                                          <p:attrName>ppt_y</p:attrName>
                                        </p:attrNameLst>
                                      </p:cBhvr>
                                      <p:rCtr x="-8294" y="17222"/>
                                    </p:animMotion>
                                  </p:childTnLst>
                                </p:cTn>
                              </p:par>
                              <p:par>
                                <p:cTn id="53" presetID="0" presetClass="path" presetSubtype="0" accel="50000" decel="50000" fill="hold" nodeType="withEffect">
                                  <p:stCondLst>
                                    <p:cond delay="0"/>
                                  </p:stCondLst>
                                  <p:childTnLst>
                                    <p:animMotion origin="layout" path="M 0.06393 -0.37847 L -0.07474 -0.08032 " pathEditMode="relative" rAng="0" ptsTypes="AA">
                                      <p:cBhvr>
                                        <p:cTn id="54" dur="2000" fill="hold"/>
                                        <p:tgtEl>
                                          <p:spTgt spid="58"/>
                                        </p:tgtEl>
                                        <p:attrNameLst>
                                          <p:attrName>ppt_x</p:attrName>
                                          <p:attrName>ppt_y</p:attrName>
                                        </p:attrNameLst>
                                      </p:cBhvr>
                                      <p:rCtr x="-6940" y="14907"/>
                                    </p:animMotion>
                                  </p:childTnLst>
                                </p:cTn>
                              </p:par>
                              <p:par>
                                <p:cTn id="55" presetID="10"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59ED-0E32-0A61-C828-92844D004430}"/>
              </a:ext>
            </a:extLst>
          </p:cNvPr>
          <p:cNvSpPr>
            <a:spLocks noGrp="1"/>
          </p:cNvSpPr>
          <p:nvPr>
            <p:ph type="title"/>
          </p:nvPr>
        </p:nvSpPr>
        <p:spPr>
          <a:xfrm>
            <a:off x="838199" y="2766218"/>
            <a:ext cx="10880035" cy="1325563"/>
          </a:xfrm>
        </p:spPr>
        <p:txBody>
          <a:bodyPr/>
          <a:lstStyle/>
          <a:p>
            <a:r>
              <a:rPr lang="en-US"/>
              <a:t>Our Idea: Let us put CDN edge servers in space</a:t>
            </a:r>
          </a:p>
        </p:txBody>
      </p:sp>
    </p:spTree>
    <p:extLst>
      <p:ext uri="{BB962C8B-B14F-4D97-AF65-F5344CB8AC3E}">
        <p14:creationId xmlns:p14="http://schemas.microsoft.com/office/powerpoint/2010/main" val="3693255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descr="Europe with solid fill">
            <a:extLst>
              <a:ext uri="{FF2B5EF4-FFF2-40B4-BE49-F238E27FC236}">
                <a16:creationId xmlns:a16="http://schemas.microsoft.com/office/drawing/2014/main" id="{81A6EA60-C23E-924B-8B0D-43E475BD5D4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3029"/>
          <a:stretch/>
        </p:blipFill>
        <p:spPr>
          <a:xfrm>
            <a:off x="-1606058" y="3429000"/>
            <a:ext cx="13017595" cy="6168916"/>
          </a:xfrm>
          <a:prstGeom prst="rect">
            <a:avLst/>
          </a:prstGeom>
        </p:spPr>
      </p:pic>
      <p:sp>
        <p:nvSpPr>
          <p:cNvPr id="3" name="Content Placeholder 2">
            <a:extLst>
              <a:ext uri="{FF2B5EF4-FFF2-40B4-BE49-F238E27FC236}">
                <a16:creationId xmlns:a16="http://schemas.microsoft.com/office/drawing/2014/main" id="{A8AB99DA-8C79-A63F-6AD4-597465854D0B}"/>
              </a:ext>
            </a:extLst>
          </p:cNvPr>
          <p:cNvSpPr>
            <a:spLocks noGrp="1"/>
          </p:cNvSpPr>
          <p:nvPr>
            <p:ph idx="1"/>
          </p:nvPr>
        </p:nvSpPr>
        <p:spPr>
          <a:xfrm>
            <a:off x="838200" y="1825625"/>
            <a:ext cx="4241800" cy="854370"/>
          </a:xfrm>
        </p:spPr>
        <p:txBody>
          <a:bodyPr/>
          <a:lstStyle/>
          <a:p>
            <a:r>
              <a:rPr lang="en-US"/>
              <a:t>Reduce latency</a:t>
            </a:r>
          </a:p>
        </p:txBody>
      </p:sp>
      <p:sp>
        <p:nvSpPr>
          <p:cNvPr id="5" name="Content Placeholder 2">
            <a:extLst>
              <a:ext uri="{FF2B5EF4-FFF2-40B4-BE49-F238E27FC236}">
                <a16:creationId xmlns:a16="http://schemas.microsoft.com/office/drawing/2014/main" id="{FD073066-2723-D672-6837-3D49FBE73C8A}"/>
              </a:ext>
            </a:extLst>
          </p:cNvPr>
          <p:cNvSpPr txBox="1">
            <a:spLocks/>
          </p:cNvSpPr>
          <p:nvPr/>
        </p:nvSpPr>
        <p:spPr>
          <a:xfrm>
            <a:off x="6213641" y="1827103"/>
            <a:ext cx="55854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Improve satellite link usages</a:t>
            </a:r>
          </a:p>
        </p:txBody>
      </p:sp>
      <p:pic>
        <p:nvPicPr>
          <p:cNvPr id="7" name="Graphic 6" descr="Satellite outline">
            <a:extLst>
              <a:ext uri="{FF2B5EF4-FFF2-40B4-BE49-F238E27FC236}">
                <a16:creationId xmlns:a16="http://schemas.microsoft.com/office/drawing/2014/main" id="{B5FC3400-90B8-2249-90D1-D49F8AE066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9187" y="1913177"/>
            <a:ext cx="914400" cy="914400"/>
          </a:xfrm>
          <a:prstGeom prst="rect">
            <a:avLst/>
          </a:prstGeom>
        </p:spPr>
      </p:pic>
      <p:cxnSp>
        <p:nvCxnSpPr>
          <p:cNvPr id="11" name="Straight Connector 10">
            <a:extLst>
              <a:ext uri="{FF2B5EF4-FFF2-40B4-BE49-F238E27FC236}">
                <a16:creationId xmlns:a16="http://schemas.microsoft.com/office/drawing/2014/main" id="{94EFC429-6922-CB4F-82BB-ACD9B97C3922}"/>
              </a:ext>
            </a:extLst>
          </p:cNvPr>
          <p:cNvCxnSpPr>
            <a:cxnSpLocks/>
          </p:cNvCxnSpPr>
          <p:nvPr/>
        </p:nvCxnSpPr>
        <p:spPr>
          <a:xfrm flipV="1">
            <a:off x="3849537" y="2730501"/>
            <a:ext cx="1374164" cy="1676243"/>
          </a:xfrm>
          <a:prstGeom prst="line">
            <a:avLst/>
          </a:prstGeom>
          <a:ln w="635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6025256A-8BA1-214E-876F-AC1552A890F1}"/>
              </a:ext>
            </a:extLst>
          </p:cNvPr>
          <p:cNvCxnSpPr>
            <a:cxnSpLocks/>
          </p:cNvCxnSpPr>
          <p:nvPr/>
        </p:nvCxnSpPr>
        <p:spPr>
          <a:xfrm>
            <a:off x="5296440" y="4976839"/>
            <a:ext cx="1231560" cy="0"/>
          </a:xfrm>
          <a:prstGeom prst="line">
            <a:avLst/>
          </a:prstGeom>
          <a:ln w="63500">
            <a:solidFill>
              <a:schemeClr val="accent1"/>
            </a:solidFill>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A5D00177-4F8C-E247-BCEF-DCB4B7C7233C}"/>
              </a:ext>
            </a:extLst>
          </p:cNvPr>
          <p:cNvSpPr txBox="1"/>
          <p:nvPr/>
        </p:nvSpPr>
        <p:spPr>
          <a:xfrm>
            <a:off x="3757464" y="6047088"/>
            <a:ext cx="436338" cy="369332"/>
          </a:xfrm>
          <a:prstGeom prst="rect">
            <a:avLst/>
          </a:prstGeom>
          <a:noFill/>
        </p:spPr>
        <p:txBody>
          <a:bodyPr wrap="none" rtlCol="0">
            <a:spAutoFit/>
          </a:bodyPr>
          <a:lstStyle/>
          <a:p>
            <a:r>
              <a:rPr lang="en-US">
                <a:solidFill>
                  <a:schemeClr val="bg1"/>
                </a:solidFill>
              </a:rPr>
              <a:t>GS</a:t>
            </a:r>
          </a:p>
        </p:txBody>
      </p:sp>
      <p:pic>
        <p:nvPicPr>
          <p:cNvPr id="31" name="Graphic 30" descr="Server with solid fill">
            <a:extLst>
              <a:ext uri="{FF2B5EF4-FFF2-40B4-BE49-F238E27FC236}">
                <a16:creationId xmlns:a16="http://schemas.microsoft.com/office/drawing/2014/main" id="{F402C9FC-A69B-A947-88F8-FBA0494B36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4090" y="4346643"/>
            <a:ext cx="766639" cy="766639"/>
          </a:xfrm>
          <a:prstGeom prst="rect">
            <a:avLst/>
          </a:prstGeom>
        </p:spPr>
      </p:pic>
      <p:sp>
        <p:nvSpPr>
          <p:cNvPr id="32" name="TextBox 31">
            <a:extLst>
              <a:ext uri="{FF2B5EF4-FFF2-40B4-BE49-F238E27FC236}">
                <a16:creationId xmlns:a16="http://schemas.microsoft.com/office/drawing/2014/main" id="{13A81A2E-8A0A-D14F-A045-9D9121BC1800}"/>
              </a:ext>
            </a:extLst>
          </p:cNvPr>
          <p:cNvSpPr txBox="1"/>
          <p:nvPr/>
        </p:nvSpPr>
        <p:spPr>
          <a:xfrm>
            <a:off x="7130418" y="6008269"/>
            <a:ext cx="599844" cy="369332"/>
          </a:xfrm>
          <a:prstGeom prst="rect">
            <a:avLst/>
          </a:prstGeom>
          <a:noFill/>
        </p:spPr>
        <p:txBody>
          <a:bodyPr wrap="none" rtlCol="0">
            <a:spAutoFit/>
          </a:bodyPr>
          <a:lstStyle/>
          <a:p>
            <a:r>
              <a:rPr lang="en-US">
                <a:solidFill>
                  <a:schemeClr val="bg1"/>
                </a:solidFill>
              </a:rPr>
              <a:t>CDN</a:t>
            </a:r>
          </a:p>
        </p:txBody>
      </p:sp>
      <p:pic>
        <p:nvPicPr>
          <p:cNvPr id="37" name="Graphic 36" descr="Satellite dish with solid fill">
            <a:extLst>
              <a:ext uri="{FF2B5EF4-FFF2-40B4-BE49-F238E27FC236}">
                <a16:creationId xmlns:a16="http://schemas.microsoft.com/office/drawing/2014/main" id="{FB86235B-E5B6-C54A-A3C6-AB0FCB3749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6213641" y="4406744"/>
            <a:ext cx="766639" cy="766639"/>
          </a:xfrm>
          <a:prstGeom prst="rect">
            <a:avLst/>
          </a:prstGeom>
        </p:spPr>
      </p:pic>
      <p:sp>
        <p:nvSpPr>
          <p:cNvPr id="38" name="TextBox 37">
            <a:extLst>
              <a:ext uri="{FF2B5EF4-FFF2-40B4-BE49-F238E27FC236}">
                <a16:creationId xmlns:a16="http://schemas.microsoft.com/office/drawing/2014/main" id="{DCD3842F-1ADA-CA44-BFF4-57BF837F332B}"/>
              </a:ext>
            </a:extLst>
          </p:cNvPr>
          <p:cNvSpPr txBox="1"/>
          <p:nvPr/>
        </p:nvSpPr>
        <p:spPr>
          <a:xfrm>
            <a:off x="5924303" y="5905952"/>
            <a:ext cx="436338" cy="369332"/>
          </a:xfrm>
          <a:prstGeom prst="rect">
            <a:avLst/>
          </a:prstGeom>
          <a:noFill/>
        </p:spPr>
        <p:txBody>
          <a:bodyPr wrap="none" rtlCol="0">
            <a:spAutoFit/>
          </a:bodyPr>
          <a:lstStyle/>
          <a:p>
            <a:r>
              <a:rPr lang="en-US">
                <a:solidFill>
                  <a:schemeClr val="bg1"/>
                </a:solidFill>
              </a:rPr>
              <a:t>GS</a:t>
            </a:r>
          </a:p>
        </p:txBody>
      </p:sp>
      <p:pic>
        <p:nvPicPr>
          <p:cNvPr id="40" name="Graphic 39" descr="User with solid fill">
            <a:extLst>
              <a:ext uri="{FF2B5EF4-FFF2-40B4-BE49-F238E27FC236}">
                <a16:creationId xmlns:a16="http://schemas.microsoft.com/office/drawing/2014/main" id="{41025590-081D-AF45-A1FA-4529435D6CA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429364" y="4273191"/>
            <a:ext cx="703648" cy="703648"/>
          </a:xfrm>
          <a:prstGeom prst="rect">
            <a:avLst/>
          </a:prstGeom>
        </p:spPr>
      </p:pic>
      <p:cxnSp>
        <p:nvCxnSpPr>
          <p:cNvPr id="44" name="Straight Connector 43">
            <a:extLst>
              <a:ext uri="{FF2B5EF4-FFF2-40B4-BE49-F238E27FC236}">
                <a16:creationId xmlns:a16="http://schemas.microsoft.com/office/drawing/2014/main" id="{4DB2719A-4A02-7541-BEC1-63880E4C1E23}"/>
              </a:ext>
            </a:extLst>
          </p:cNvPr>
          <p:cNvCxnSpPr>
            <a:cxnSpLocks/>
          </p:cNvCxnSpPr>
          <p:nvPr/>
        </p:nvCxnSpPr>
        <p:spPr>
          <a:xfrm flipH="1" flipV="1">
            <a:off x="5246779" y="2730500"/>
            <a:ext cx="1110563" cy="1695325"/>
          </a:xfrm>
          <a:prstGeom prst="line">
            <a:avLst/>
          </a:prstGeom>
          <a:ln w="63500">
            <a:solidFill>
              <a:schemeClr val="accent1"/>
            </a:solidFill>
          </a:ln>
        </p:spPr>
        <p:style>
          <a:lnRef idx="1">
            <a:schemeClr val="accent2"/>
          </a:lnRef>
          <a:fillRef idx="0">
            <a:schemeClr val="accent2"/>
          </a:fillRef>
          <a:effectRef idx="0">
            <a:schemeClr val="accent2"/>
          </a:effectRef>
          <a:fontRef idx="minor">
            <a:schemeClr val="tx1"/>
          </a:fontRef>
        </p:style>
      </p:cxnSp>
      <p:pic>
        <p:nvPicPr>
          <p:cNvPr id="49" name="Graphic 48" descr="User with solid fill">
            <a:extLst>
              <a:ext uri="{FF2B5EF4-FFF2-40B4-BE49-F238E27FC236}">
                <a16:creationId xmlns:a16="http://schemas.microsoft.com/office/drawing/2014/main" id="{34742FA6-F2EB-844E-95A5-80C827E4BDE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794065" y="4281892"/>
            <a:ext cx="703648" cy="703648"/>
          </a:xfrm>
          <a:prstGeom prst="rect">
            <a:avLst/>
          </a:prstGeom>
        </p:spPr>
      </p:pic>
      <p:pic>
        <p:nvPicPr>
          <p:cNvPr id="50" name="Graphic 49" descr="User with solid fill">
            <a:extLst>
              <a:ext uri="{FF2B5EF4-FFF2-40B4-BE49-F238E27FC236}">
                <a16:creationId xmlns:a16="http://schemas.microsoft.com/office/drawing/2014/main" id="{4592A8DD-6770-6D49-9D3E-1978AB1C002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064663" y="4257301"/>
            <a:ext cx="703648" cy="703648"/>
          </a:xfrm>
          <a:prstGeom prst="rect">
            <a:avLst/>
          </a:prstGeom>
        </p:spPr>
      </p:pic>
      <p:cxnSp>
        <p:nvCxnSpPr>
          <p:cNvPr id="51" name="Straight Connector 50">
            <a:extLst>
              <a:ext uri="{FF2B5EF4-FFF2-40B4-BE49-F238E27FC236}">
                <a16:creationId xmlns:a16="http://schemas.microsoft.com/office/drawing/2014/main" id="{7DC77D71-5C77-C649-AE7F-F3873FE64D33}"/>
              </a:ext>
            </a:extLst>
          </p:cNvPr>
          <p:cNvCxnSpPr>
            <a:cxnSpLocks/>
          </p:cNvCxnSpPr>
          <p:nvPr/>
        </p:nvCxnSpPr>
        <p:spPr>
          <a:xfrm flipV="1">
            <a:off x="3145889" y="2789252"/>
            <a:ext cx="2084199" cy="1631738"/>
          </a:xfrm>
          <a:prstGeom prst="line">
            <a:avLst/>
          </a:prstGeom>
          <a:ln w="635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BF6E8B1C-6894-6543-BD07-EB2DF238A556}"/>
              </a:ext>
            </a:extLst>
          </p:cNvPr>
          <p:cNvCxnSpPr>
            <a:cxnSpLocks/>
          </p:cNvCxnSpPr>
          <p:nvPr/>
        </p:nvCxnSpPr>
        <p:spPr>
          <a:xfrm flipV="1">
            <a:off x="4416487" y="2744747"/>
            <a:ext cx="807214" cy="1661997"/>
          </a:xfrm>
          <a:prstGeom prst="line">
            <a:avLst/>
          </a:prstGeom>
          <a:ln w="63500">
            <a:solidFill>
              <a:schemeClr val="accent1"/>
            </a:solidFill>
          </a:ln>
        </p:spPr>
        <p:style>
          <a:lnRef idx="1">
            <a:schemeClr val="accent2"/>
          </a:lnRef>
          <a:fillRef idx="0">
            <a:schemeClr val="accent2"/>
          </a:fillRef>
          <a:effectRef idx="0">
            <a:schemeClr val="accent2"/>
          </a:effectRef>
          <a:fontRef idx="minor">
            <a:schemeClr val="tx1"/>
          </a:fontRef>
        </p:style>
      </p:cxnSp>
      <p:sp>
        <p:nvSpPr>
          <p:cNvPr id="27" name="Title 1">
            <a:extLst>
              <a:ext uri="{FF2B5EF4-FFF2-40B4-BE49-F238E27FC236}">
                <a16:creationId xmlns:a16="http://schemas.microsoft.com/office/drawing/2014/main" id="{B6E744EE-531F-764E-8BAA-73CCE38C4133}"/>
              </a:ext>
            </a:extLst>
          </p:cNvPr>
          <p:cNvSpPr>
            <a:spLocks noGrp="1"/>
          </p:cNvSpPr>
          <p:nvPr>
            <p:ph type="title"/>
          </p:nvPr>
        </p:nvSpPr>
        <p:spPr>
          <a:xfrm>
            <a:off x="838199" y="0"/>
            <a:ext cx="10960901" cy="1325563"/>
          </a:xfrm>
        </p:spPr>
        <p:txBody>
          <a:bodyPr/>
          <a:lstStyle/>
          <a:p>
            <a:r>
              <a:rPr lang="en-US"/>
              <a:t>Our idea: Let us put CDN edge servers in space</a:t>
            </a:r>
          </a:p>
        </p:txBody>
      </p:sp>
      <p:pic>
        <p:nvPicPr>
          <p:cNvPr id="9" name="Graphic 8" descr="Database with solid fill">
            <a:extLst>
              <a:ext uri="{FF2B5EF4-FFF2-40B4-BE49-F238E27FC236}">
                <a16:creationId xmlns:a16="http://schemas.microsoft.com/office/drawing/2014/main" id="{A71DE8D3-C12B-7D44-8EFB-0452DA6A21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2057" y="2169894"/>
            <a:ext cx="826851" cy="826851"/>
          </a:xfrm>
          <a:prstGeom prst="rect">
            <a:avLst/>
          </a:prstGeom>
        </p:spPr>
      </p:pic>
      <p:pic>
        <p:nvPicPr>
          <p:cNvPr id="28" name="Picture 2">
            <a:extLst>
              <a:ext uri="{FF2B5EF4-FFF2-40B4-BE49-F238E27FC236}">
                <a16:creationId xmlns:a16="http://schemas.microsoft.com/office/drawing/2014/main" id="{896AF904-19BE-BC44-9661-436F3C040D8A}"/>
              </a:ext>
            </a:extLst>
          </p:cNvPr>
          <p:cNvPicPr>
            <a:picLocks noChangeAspect="1" noChangeArrowheads="1"/>
          </p:cNvPicPr>
          <p:nvPr/>
        </p:nvPicPr>
        <p:blipFill>
          <a:blip r:embed="rId15"/>
          <a:srcRect t="153" b="153"/>
          <a:stretch/>
        </p:blipFill>
        <p:spPr bwMode="auto">
          <a:xfrm>
            <a:off x="5374660" y="2969631"/>
            <a:ext cx="1235696" cy="5080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7F69E58-7278-714C-82D2-53F200C180C3}"/>
              </a:ext>
            </a:extLst>
          </p:cNvPr>
          <p:cNvSpPr txBox="1"/>
          <p:nvPr/>
        </p:nvSpPr>
        <p:spPr>
          <a:xfrm>
            <a:off x="6492540" y="2336570"/>
            <a:ext cx="1309013" cy="461665"/>
          </a:xfrm>
          <a:prstGeom prst="rect">
            <a:avLst/>
          </a:prstGeom>
          <a:noFill/>
        </p:spPr>
        <p:txBody>
          <a:bodyPr wrap="none" rtlCol="0">
            <a:spAutoFit/>
          </a:bodyPr>
          <a:lstStyle/>
          <a:p>
            <a:r>
              <a:rPr lang="en-US" sz="2400"/>
              <a:t>cache hit</a:t>
            </a:r>
          </a:p>
        </p:txBody>
      </p:sp>
      <p:pic>
        <p:nvPicPr>
          <p:cNvPr id="30" name="Picture 2">
            <a:extLst>
              <a:ext uri="{FF2B5EF4-FFF2-40B4-BE49-F238E27FC236}">
                <a16:creationId xmlns:a16="http://schemas.microsoft.com/office/drawing/2014/main" id="{69AD7801-2ADE-4F4A-BAC2-E26D41338854}"/>
              </a:ext>
            </a:extLst>
          </p:cNvPr>
          <p:cNvPicPr>
            <a:picLocks noChangeAspect="1" noChangeArrowheads="1"/>
          </p:cNvPicPr>
          <p:nvPr/>
        </p:nvPicPr>
        <p:blipFill>
          <a:blip r:embed="rId16"/>
          <a:srcRect l="1599" r="1599"/>
          <a:stretch/>
        </p:blipFill>
        <p:spPr bwMode="auto">
          <a:xfrm>
            <a:off x="4590381" y="5182208"/>
            <a:ext cx="1235696" cy="50800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871A240F-97AA-814B-80CC-134E91AD69B4}"/>
              </a:ext>
            </a:extLst>
          </p:cNvPr>
          <p:cNvPicPr>
            <a:picLocks noChangeAspect="1" noChangeArrowheads="1"/>
          </p:cNvPicPr>
          <p:nvPr/>
        </p:nvPicPr>
        <p:blipFill>
          <a:blip r:embed="rId15"/>
          <a:srcRect t="153" b="153"/>
          <a:stretch/>
        </p:blipFill>
        <p:spPr bwMode="auto">
          <a:xfrm>
            <a:off x="5366575" y="3012369"/>
            <a:ext cx="1235696" cy="50800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797F4447-3A47-2040-BE74-389886874059}"/>
              </a:ext>
            </a:extLst>
          </p:cNvPr>
          <p:cNvPicPr>
            <a:picLocks noChangeAspect="1" noChangeArrowheads="1"/>
          </p:cNvPicPr>
          <p:nvPr/>
        </p:nvPicPr>
        <p:blipFill>
          <a:blip r:embed="rId15"/>
          <a:srcRect t="153" b="153"/>
          <a:stretch/>
        </p:blipFill>
        <p:spPr bwMode="auto">
          <a:xfrm>
            <a:off x="5330758" y="2987718"/>
            <a:ext cx="1235696" cy="50800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18D4D813-9B6D-B349-B3FD-2F034B5F9060}"/>
              </a:ext>
            </a:extLst>
          </p:cNvPr>
          <p:cNvPicPr>
            <a:picLocks noChangeAspect="1" noChangeArrowheads="1"/>
          </p:cNvPicPr>
          <p:nvPr/>
        </p:nvPicPr>
        <p:blipFill>
          <a:blip r:embed="rId15"/>
          <a:srcRect t="153" b="153"/>
          <a:stretch/>
        </p:blipFill>
        <p:spPr bwMode="auto">
          <a:xfrm>
            <a:off x="5369809" y="2984947"/>
            <a:ext cx="1235696" cy="50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67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0" presetClass="path" presetSubtype="0" accel="50000" decel="50000" fill="hold" nodeType="withEffect">
                                  <p:stCondLst>
                                    <p:cond delay="0"/>
                                  </p:stCondLst>
                                  <p:childTnLst>
                                    <p:animMotion origin="layout" path="M -4.58333E-6 7.40741E-7 L -0.18138 0.28842 " pathEditMode="relative" rAng="0" ptsTypes="AA">
                                      <p:cBhvr>
                                        <p:cTn id="17" dur="2000" fill="hold"/>
                                        <p:tgtEl>
                                          <p:spTgt spid="28"/>
                                        </p:tgtEl>
                                        <p:attrNameLst>
                                          <p:attrName>ppt_x</p:attrName>
                                          <p:attrName>ppt_y</p:attrName>
                                        </p:attrNameLst>
                                      </p:cBhvr>
                                      <p:rCtr x="-9010" y="14329"/>
                                    </p:animMotion>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500"/>
                            </p:stCondLst>
                            <p:childTnLst>
                              <p:par>
                                <p:cTn id="33" presetID="0" presetClass="path" presetSubtype="0" accel="50000" decel="50000" fill="hold" nodeType="afterEffect">
                                  <p:stCondLst>
                                    <p:cond delay="0"/>
                                  </p:stCondLst>
                                  <p:childTnLst>
                                    <p:animMotion origin="layout" path="M 0.00469 -2.59259E-6 L 0.18907 -2.59259E-6 " pathEditMode="relative" rAng="0" ptsTypes="AA">
                                      <p:cBhvr>
                                        <p:cTn id="34" dur="1000" fill="hold"/>
                                        <p:tgtEl>
                                          <p:spTgt spid="30"/>
                                        </p:tgtEl>
                                        <p:attrNameLst>
                                          <p:attrName>ppt_x</p:attrName>
                                          <p:attrName>ppt_y</p:attrName>
                                        </p:attrNameLst>
                                      </p:cBhvr>
                                      <p:rCtr x="9219" y="0"/>
                                    </p:animMotion>
                                  </p:childTnLst>
                                </p:cTn>
                              </p:par>
                            </p:childTnLst>
                          </p:cTn>
                        </p:par>
                        <p:par>
                          <p:cTn id="35" fill="hold">
                            <p:stCondLst>
                              <p:cond delay="1500"/>
                            </p:stCondLst>
                            <p:childTnLst>
                              <p:par>
                                <p:cTn id="36" presetID="0" presetClass="path" presetSubtype="0" accel="50000" decel="50000" fill="hold" nodeType="afterEffect">
                                  <p:stCondLst>
                                    <p:cond delay="0"/>
                                  </p:stCondLst>
                                  <p:childTnLst>
                                    <p:animMotion origin="layout" path="M 0.18802 0.00209 L 0.06432 -0.32246 " pathEditMode="relative" rAng="0" ptsTypes="AA">
                                      <p:cBhvr>
                                        <p:cTn id="37" dur="1000" fill="hold"/>
                                        <p:tgtEl>
                                          <p:spTgt spid="30"/>
                                        </p:tgtEl>
                                        <p:attrNameLst>
                                          <p:attrName>ppt_x</p:attrName>
                                          <p:attrName>ppt_y</p:attrName>
                                        </p:attrNameLst>
                                      </p:cBhvr>
                                      <p:rCtr x="-6250" y="-16181"/>
                                    </p:animMotion>
                                  </p:childTnLst>
                                </p:cTn>
                              </p:par>
                            </p:childTnLst>
                          </p:cTn>
                        </p:par>
                        <p:par>
                          <p:cTn id="38" fill="hold">
                            <p:stCondLst>
                              <p:cond delay="2500"/>
                            </p:stCondLst>
                            <p:childTnLst>
                              <p:par>
                                <p:cTn id="39" presetID="0" presetClass="path" presetSubtype="0" accel="50000" decel="50000" fill="hold" nodeType="afterEffect">
                                  <p:stCondLst>
                                    <p:cond delay="0"/>
                                  </p:stCondLst>
                                  <p:childTnLst>
                                    <p:animMotion origin="layout" path="M 0.06433 -0.32245 L -0.11705 -0.03703 " pathEditMode="relative" rAng="0" ptsTypes="AA">
                                      <p:cBhvr>
                                        <p:cTn id="40" dur="1000" fill="hold"/>
                                        <p:tgtEl>
                                          <p:spTgt spid="30"/>
                                        </p:tgtEl>
                                        <p:attrNameLst>
                                          <p:attrName>ppt_x</p:attrName>
                                          <p:attrName>ppt_y</p:attrName>
                                        </p:attrNameLst>
                                      </p:cBhvr>
                                      <p:rCtr x="-9076" y="14259"/>
                                    </p:animMotion>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0" presetClass="path" presetSubtype="0" accel="50000" decel="50000" fill="hold" nodeType="withEffect">
                                  <p:stCondLst>
                                    <p:cond delay="0"/>
                                  </p:stCondLst>
                                  <p:childTnLst>
                                    <p:animMotion origin="layout" path="M -3.95833E-6 3.7037E-6 L -0.23684 0.28541 " pathEditMode="relative" rAng="0" ptsTypes="AA">
                                      <p:cBhvr>
                                        <p:cTn id="62" dur="2000" fill="hold"/>
                                        <p:tgtEl>
                                          <p:spTgt spid="33"/>
                                        </p:tgtEl>
                                        <p:attrNameLst>
                                          <p:attrName>ppt_x</p:attrName>
                                          <p:attrName>ppt_y</p:attrName>
                                        </p:attrNameLst>
                                      </p:cBhvr>
                                      <p:rCtr x="-11849" y="14259"/>
                                    </p:animMotion>
                                  </p:childTnLst>
                                </p:cTn>
                              </p:par>
                              <p:par>
                                <p:cTn id="63" presetID="0" presetClass="path" presetSubtype="0" accel="50000" decel="50000" fill="hold" nodeType="withEffect">
                                  <p:stCondLst>
                                    <p:cond delay="0"/>
                                  </p:stCondLst>
                                  <p:childTnLst>
                                    <p:animMotion origin="layout" path="M 2.70833E-6 -2.96296E-6 L -0.13933 0.28542 " pathEditMode="relative" rAng="0" ptsTypes="AA">
                                      <p:cBhvr>
                                        <p:cTn id="64" dur="2000" fill="hold"/>
                                        <p:tgtEl>
                                          <p:spTgt spid="34"/>
                                        </p:tgtEl>
                                        <p:attrNameLst>
                                          <p:attrName>ppt_x</p:attrName>
                                          <p:attrName>ppt_y</p:attrName>
                                        </p:attrNameLst>
                                      </p:cBhvr>
                                      <p:rCtr x="-6966" y="14259"/>
                                    </p:animMotion>
                                  </p:childTnLst>
                                </p:cTn>
                              </p:par>
                              <p:par>
                                <p:cTn id="65" presetID="10"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6D1-651E-98FD-B5E4-D35305433B49}"/>
              </a:ext>
            </a:extLst>
          </p:cNvPr>
          <p:cNvSpPr>
            <a:spLocks noGrp="1"/>
          </p:cNvSpPr>
          <p:nvPr>
            <p:ph type="title"/>
          </p:nvPr>
        </p:nvSpPr>
        <p:spPr>
          <a:xfrm>
            <a:off x="-1" y="0"/>
            <a:ext cx="12072731" cy="1325563"/>
          </a:xfrm>
        </p:spPr>
        <p:txBody>
          <a:bodyPr/>
          <a:lstStyle/>
          <a:p>
            <a:r>
              <a:rPr lang="en-US"/>
              <a:t>Challenge 1: Duplication wastes limited storage capacity</a:t>
            </a:r>
          </a:p>
        </p:txBody>
      </p:sp>
      <p:pic>
        <p:nvPicPr>
          <p:cNvPr id="4" name="Graphic 3" descr="User with solid fill">
            <a:extLst>
              <a:ext uri="{FF2B5EF4-FFF2-40B4-BE49-F238E27FC236}">
                <a16:creationId xmlns:a16="http://schemas.microsoft.com/office/drawing/2014/main" id="{247A1873-FC47-964D-8B19-7D181693C00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23191" y="5374710"/>
            <a:ext cx="1098294" cy="1098294"/>
          </a:xfrm>
          <a:prstGeom prst="rect">
            <a:avLst/>
          </a:prstGeom>
        </p:spPr>
      </p:pic>
      <p:pic>
        <p:nvPicPr>
          <p:cNvPr id="9" name="Graphic 8" descr="Satellite outline">
            <a:extLst>
              <a:ext uri="{FF2B5EF4-FFF2-40B4-BE49-F238E27FC236}">
                <a16:creationId xmlns:a16="http://schemas.microsoft.com/office/drawing/2014/main" id="{ED1E53A2-2C41-B247-B3B7-9A0F13076D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5864" y="1806174"/>
            <a:ext cx="886216" cy="886216"/>
          </a:xfrm>
          <a:prstGeom prst="rect">
            <a:avLst/>
          </a:prstGeom>
        </p:spPr>
      </p:pic>
      <p:pic>
        <p:nvPicPr>
          <p:cNvPr id="12" name="Graphic 11" descr="Satellite outline">
            <a:extLst>
              <a:ext uri="{FF2B5EF4-FFF2-40B4-BE49-F238E27FC236}">
                <a16:creationId xmlns:a16="http://schemas.microsoft.com/office/drawing/2014/main" id="{C8590BBA-D6E1-2C43-A0F8-6644C7BA14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4033" y="1806174"/>
            <a:ext cx="886216" cy="886216"/>
          </a:xfrm>
          <a:prstGeom prst="rect">
            <a:avLst/>
          </a:prstGeom>
        </p:spPr>
      </p:pic>
      <p:pic>
        <p:nvPicPr>
          <p:cNvPr id="13" name="Graphic 12" descr="Satellite outline">
            <a:extLst>
              <a:ext uri="{FF2B5EF4-FFF2-40B4-BE49-F238E27FC236}">
                <a16:creationId xmlns:a16="http://schemas.microsoft.com/office/drawing/2014/main" id="{E15F99BD-B54A-7D41-9061-D2228D0060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7532" y="1806174"/>
            <a:ext cx="886216" cy="886216"/>
          </a:xfrm>
          <a:prstGeom prst="rect">
            <a:avLst/>
          </a:prstGeom>
        </p:spPr>
      </p:pic>
      <p:pic>
        <p:nvPicPr>
          <p:cNvPr id="23" name="Graphic 22" descr="Cabin outline">
            <a:extLst>
              <a:ext uri="{FF2B5EF4-FFF2-40B4-BE49-F238E27FC236}">
                <a16:creationId xmlns:a16="http://schemas.microsoft.com/office/drawing/2014/main" id="{DBF5A392-3EA7-1546-A78C-D220FA648A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6765" y="5343535"/>
            <a:ext cx="1238040" cy="1238040"/>
          </a:xfrm>
          <a:prstGeom prst="rect">
            <a:avLst/>
          </a:prstGeom>
        </p:spPr>
      </p:pic>
      <p:pic>
        <p:nvPicPr>
          <p:cNvPr id="26" name="Graphic 25" descr="Road outline">
            <a:extLst>
              <a:ext uri="{FF2B5EF4-FFF2-40B4-BE49-F238E27FC236}">
                <a16:creationId xmlns:a16="http://schemas.microsoft.com/office/drawing/2014/main" id="{CB5A882E-11BF-8748-BA8E-60109350F7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2566" y="4417358"/>
            <a:ext cx="2639458" cy="2639458"/>
          </a:xfrm>
          <a:prstGeom prst="rect">
            <a:avLst/>
          </a:prstGeom>
        </p:spPr>
      </p:pic>
      <p:pic>
        <p:nvPicPr>
          <p:cNvPr id="27" name="Graphic 26" descr="Cabin outline">
            <a:extLst>
              <a:ext uri="{FF2B5EF4-FFF2-40B4-BE49-F238E27FC236}">
                <a16:creationId xmlns:a16="http://schemas.microsoft.com/office/drawing/2014/main" id="{15F982C6-4AD3-3A4F-9ADA-B134434964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4859" y="4961921"/>
            <a:ext cx="1238040" cy="1238040"/>
          </a:xfrm>
          <a:prstGeom prst="rect">
            <a:avLst/>
          </a:prstGeom>
        </p:spPr>
      </p:pic>
      <p:pic>
        <p:nvPicPr>
          <p:cNvPr id="37" name="Graphic 36" descr="City outline">
            <a:extLst>
              <a:ext uri="{FF2B5EF4-FFF2-40B4-BE49-F238E27FC236}">
                <a16:creationId xmlns:a16="http://schemas.microsoft.com/office/drawing/2014/main" id="{5921CB58-6960-4B46-92C4-703C78C0D3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9159" y="4372959"/>
            <a:ext cx="2415964" cy="2415964"/>
          </a:xfrm>
          <a:prstGeom prst="rect">
            <a:avLst/>
          </a:prstGeom>
        </p:spPr>
      </p:pic>
      <p:cxnSp>
        <p:nvCxnSpPr>
          <p:cNvPr id="40" name="Straight Connector 39">
            <a:extLst>
              <a:ext uri="{FF2B5EF4-FFF2-40B4-BE49-F238E27FC236}">
                <a16:creationId xmlns:a16="http://schemas.microsoft.com/office/drawing/2014/main" id="{CBD2EDB1-71E4-F842-BB72-131269B68057}"/>
              </a:ext>
            </a:extLst>
          </p:cNvPr>
          <p:cNvCxnSpPr>
            <a:cxnSpLocks/>
          </p:cNvCxnSpPr>
          <p:nvPr/>
        </p:nvCxnSpPr>
        <p:spPr>
          <a:xfrm flipH="1" flipV="1">
            <a:off x="1964937" y="2605503"/>
            <a:ext cx="1482712" cy="2874173"/>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7130A35-6A27-A24D-848E-E7185393EF42}"/>
              </a:ext>
            </a:extLst>
          </p:cNvPr>
          <p:cNvCxnSpPr>
            <a:cxnSpLocks/>
          </p:cNvCxnSpPr>
          <p:nvPr/>
        </p:nvCxnSpPr>
        <p:spPr>
          <a:xfrm flipV="1">
            <a:off x="3691218" y="2605502"/>
            <a:ext cx="1940738" cy="2874174"/>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F59AE2E-5820-25C1-08B5-B84C8064CCAB}"/>
              </a:ext>
            </a:extLst>
          </p:cNvPr>
          <p:cNvCxnSpPr>
            <a:cxnSpLocks/>
          </p:cNvCxnSpPr>
          <p:nvPr/>
        </p:nvCxnSpPr>
        <p:spPr>
          <a:xfrm flipV="1">
            <a:off x="3843618" y="2440642"/>
            <a:ext cx="5342780" cy="3191434"/>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88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327C9-0054-9D58-441D-D22643CD3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8FA85-7AF4-6561-1036-B5CCEDFED106}"/>
              </a:ext>
            </a:extLst>
          </p:cNvPr>
          <p:cNvSpPr>
            <a:spLocks noGrp="1"/>
          </p:cNvSpPr>
          <p:nvPr>
            <p:ph type="title"/>
          </p:nvPr>
        </p:nvSpPr>
        <p:spPr>
          <a:xfrm>
            <a:off x="0" y="0"/>
            <a:ext cx="12192000" cy="1325563"/>
          </a:xfrm>
        </p:spPr>
        <p:txBody>
          <a:bodyPr/>
          <a:lstStyle/>
          <a:p>
            <a:r>
              <a:rPr lang="en-US"/>
              <a:t>Challenge 1: Duplication wastes storage capacity</a:t>
            </a:r>
          </a:p>
        </p:txBody>
      </p:sp>
      <p:pic>
        <p:nvPicPr>
          <p:cNvPr id="4" name="Graphic 3" descr="User with solid fill">
            <a:extLst>
              <a:ext uri="{FF2B5EF4-FFF2-40B4-BE49-F238E27FC236}">
                <a16:creationId xmlns:a16="http://schemas.microsoft.com/office/drawing/2014/main" id="{CE11C489-B1AC-74B3-D5A5-8633000B0C8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23191" y="5374710"/>
            <a:ext cx="1098294" cy="1098294"/>
          </a:xfrm>
          <a:prstGeom prst="rect">
            <a:avLst/>
          </a:prstGeom>
        </p:spPr>
      </p:pic>
      <p:pic>
        <p:nvPicPr>
          <p:cNvPr id="9" name="Graphic 8" descr="Satellite outline">
            <a:extLst>
              <a:ext uri="{FF2B5EF4-FFF2-40B4-BE49-F238E27FC236}">
                <a16:creationId xmlns:a16="http://schemas.microsoft.com/office/drawing/2014/main" id="{2270BDAC-286C-20DB-DE88-4B2EECF426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5864" y="1806174"/>
            <a:ext cx="886216" cy="886216"/>
          </a:xfrm>
          <a:prstGeom prst="rect">
            <a:avLst/>
          </a:prstGeom>
        </p:spPr>
      </p:pic>
      <p:pic>
        <p:nvPicPr>
          <p:cNvPr id="12" name="Graphic 11" descr="Satellite outline">
            <a:extLst>
              <a:ext uri="{FF2B5EF4-FFF2-40B4-BE49-F238E27FC236}">
                <a16:creationId xmlns:a16="http://schemas.microsoft.com/office/drawing/2014/main" id="{180CEC01-0B2A-A904-799A-8D51ED60DA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4033" y="1806174"/>
            <a:ext cx="886216" cy="886216"/>
          </a:xfrm>
          <a:prstGeom prst="rect">
            <a:avLst/>
          </a:prstGeom>
        </p:spPr>
      </p:pic>
      <p:pic>
        <p:nvPicPr>
          <p:cNvPr id="13" name="Graphic 12" descr="Satellite outline">
            <a:extLst>
              <a:ext uri="{FF2B5EF4-FFF2-40B4-BE49-F238E27FC236}">
                <a16:creationId xmlns:a16="http://schemas.microsoft.com/office/drawing/2014/main" id="{0901E216-D7EA-C7D9-610B-AF22334CD6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7532" y="1806174"/>
            <a:ext cx="886216" cy="886216"/>
          </a:xfrm>
          <a:prstGeom prst="rect">
            <a:avLst/>
          </a:prstGeom>
        </p:spPr>
      </p:pic>
      <p:pic>
        <p:nvPicPr>
          <p:cNvPr id="23" name="Graphic 22" descr="Cabin outline">
            <a:extLst>
              <a:ext uri="{FF2B5EF4-FFF2-40B4-BE49-F238E27FC236}">
                <a16:creationId xmlns:a16="http://schemas.microsoft.com/office/drawing/2014/main" id="{0140A857-0D90-F88A-A116-5CCCCDCD95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6765" y="5343535"/>
            <a:ext cx="1238040" cy="1238040"/>
          </a:xfrm>
          <a:prstGeom prst="rect">
            <a:avLst/>
          </a:prstGeom>
        </p:spPr>
      </p:pic>
      <p:pic>
        <p:nvPicPr>
          <p:cNvPr id="26" name="Graphic 25" descr="Road outline">
            <a:extLst>
              <a:ext uri="{FF2B5EF4-FFF2-40B4-BE49-F238E27FC236}">
                <a16:creationId xmlns:a16="http://schemas.microsoft.com/office/drawing/2014/main" id="{5D25BA81-BF30-C4B9-4043-6C6DCC3276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2566" y="4417358"/>
            <a:ext cx="2639458" cy="2639458"/>
          </a:xfrm>
          <a:prstGeom prst="rect">
            <a:avLst/>
          </a:prstGeom>
        </p:spPr>
      </p:pic>
      <p:pic>
        <p:nvPicPr>
          <p:cNvPr id="27" name="Graphic 26" descr="Cabin outline">
            <a:extLst>
              <a:ext uri="{FF2B5EF4-FFF2-40B4-BE49-F238E27FC236}">
                <a16:creationId xmlns:a16="http://schemas.microsoft.com/office/drawing/2014/main" id="{F5A7427C-3C84-EE34-6126-795F0C5C08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4859" y="4961921"/>
            <a:ext cx="1238040" cy="1238040"/>
          </a:xfrm>
          <a:prstGeom prst="rect">
            <a:avLst/>
          </a:prstGeom>
        </p:spPr>
      </p:pic>
      <p:pic>
        <p:nvPicPr>
          <p:cNvPr id="37" name="Graphic 36" descr="City outline">
            <a:extLst>
              <a:ext uri="{FF2B5EF4-FFF2-40B4-BE49-F238E27FC236}">
                <a16:creationId xmlns:a16="http://schemas.microsoft.com/office/drawing/2014/main" id="{362CE2C4-E2D1-5BF8-80E4-5D741C0B72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9159" y="4372959"/>
            <a:ext cx="2415964" cy="2415964"/>
          </a:xfrm>
          <a:prstGeom prst="rect">
            <a:avLst/>
          </a:prstGeom>
        </p:spPr>
      </p:pic>
      <p:cxnSp>
        <p:nvCxnSpPr>
          <p:cNvPr id="40" name="Straight Connector 39">
            <a:extLst>
              <a:ext uri="{FF2B5EF4-FFF2-40B4-BE49-F238E27FC236}">
                <a16:creationId xmlns:a16="http://schemas.microsoft.com/office/drawing/2014/main" id="{44FFB42A-82D3-BFF7-FBD3-90CD748EDEB3}"/>
              </a:ext>
            </a:extLst>
          </p:cNvPr>
          <p:cNvCxnSpPr>
            <a:cxnSpLocks/>
          </p:cNvCxnSpPr>
          <p:nvPr/>
        </p:nvCxnSpPr>
        <p:spPr>
          <a:xfrm flipH="1" flipV="1">
            <a:off x="1964937" y="2605503"/>
            <a:ext cx="1482712" cy="2874173"/>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A9FDEB6-80F0-8816-1881-182A1BE923EA}"/>
              </a:ext>
            </a:extLst>
          </p:cNvPr>
          <p:cNvCxnSpPr>
            <a:cxnSpLocks/>
          </p:cNvCxnSpPr>
          <p:nvPr/>
        </p:nvCxnSpPr>
        <p:spPr>
          <a:xfrm flipV="1">
            <a:off x="3691218" y="2605502"/>
            <a:ext cx="1940738" cy="2874174"/>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60E685B-8EB4-804D-5BDE-74FAFE18E7B5}"/>
              </a:ext>
            </a:extLst>
          </p:cNvPr>
          <p:cNvCxnSpPr>
            <a:cxnSpLocks/>
          </p:cNvCxnSpPr>
          <p:nvPr/>
        </p:nvCxnSpPr>
        <p:spPr>
          <a:xfrm flipV="1">
            <a:off x="3843618" y="2440642"/>
            <a:ext cx="5342780" cy="3191434"/>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651714"/>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582</TotalTime>
  <Words>3642</Words>
  <Application>Microsoft Macintosh PowerPoint</Application>
  <PresentationFormat>Widescreen</PresentationFormat>
  <Paragraphs>256</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1_Office Theme</vt:lpstr>
      <vt:lpstr>StarCDN: Moving Content Delivery Networks to Space</vt:lpstr>
      <vt:lpstr>LEO networks are rapidly growing</vt:lpstr>
      <vt:lpstr>Content Delivery Networks (CDNs)</vt:lpstr>
      <vt:lpstr>Terrestrial CDNs do not reduce satellite latency</vt:lpstr>
      <vt:lpstr>Terrestrial CDNs do not reduce satellite congestion</vt:lpstr>
      <vt:lpstr>Our Idea: Let us put CDN edge servers in space</vt:lpstr>
      <vt:lpstr>Our idea: Let us put CDN edge servers in space</vt:lpstr>
      <vt:lpstr>Challenge 1: Duplication wastes limited storage capacity</vt:lpstr>
      <vt:lpstr>Challenge 1: Duplication wastes storage capacity</vt:lpstr>
      <vt:lpstr>Challenge 1: Duplication wastes storage capacity</vt:lpstr>
      <vt:lpstr>Challenge 1: Duplication wastes storage capacity</vt:lpstr>
      <vt:lpstr>PowerPoint Presentation</vt:lpstr>
      <vt:lpstr>Starlink supports 100Gbps+ ISLs</vt:lpstr>
      <vt:lpstr>StarCDN uses consistent hashing across satellites</vt:lpstr>
      <vt:lpstr>StarCDN uses consistent hashing across satellites</vt:lpstr>
      <vt:lpstr>PowerPoint Presentation</vt:lpstr>
      <vt:lpstr>Challenge 2: Orbital motion causes drastic shift in content access pattern </vt:lpstr>
      <vt:lpstr>How different are access patterns?</vt:lpstr>
      <vt:lpstr>PowerPoint Presentation</vt:lpstr>
      <vt:lpstr>PowerPoint Presentation</vt:lpstr>
      <vt:lpstr>Your neighbor knows what you need</vt:lpstr>
      <vt:lpstr>Relayed fetch from neighbors as needed</vt:lpstr>
      <vt:lpstr>Same orbit satellites are far away</vt:lpstr>
      <vt:lpstr>Evaluation</vt:lpstr>
      <vt:lpstr>Challenge 3: Need content access traces across the globe</vt:lpstr>
      <vt:lpstr>PowerPoint Presentation</vt:lpstr>
      <vt:lpstr>SpaceGEN: first open-sourced generator for geo-distributed content access traces</vt:lpstr>
      <vt:lpstr>Synthetic traces have similar properties to real traces</vt:lpstr>
      <vt:lpstr>StarCDN: Evaluation Setup</vt:lpstr>
      <vt:lpstr>StarCDN improves cache hit rate </vt:lpstr>
      <vt:lpstr>StarCDN: Other results overview</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StarCDN: Moving Content Delivery Networks to Space</dc:title>
  <dc:creator>4993</dc:creator>
  <cp:lastModifiedBy>Zheng, William</cp:lastModifiedBy>
  <cp:revision>2</cp:revision>
  <cp:lastPrinted>2025-09-10T17:19:53Z</cp:lastPrinted>
  <dcterms:created xsi:type="dcterms:W3CDTF">2025-08-13T17:22:00Z</dcterms:created>
  <dcterms:modified xsi:type="dcterms:W3CDTF">2025-09-10T23:37:32Z</dcterms:modified>
</cp:coreProperties>
</file>